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12" r:id="rId4"/>
  </p:sldMasterIdLst>
  <p:notesMasterIdLst>
    <p:notesMasterId r:id="rId27"/>
  </p:notesMasterIdLst>
  <p:handoutMasterIdLst>
    <p:handoutMasterId r:id="rId28"/>
  </p:handoutMasterIdLst>
  <p:sldIdLst>
    <p:sldId id="377" r:id="rId5"/>
    <p:sldId id="379" r:id="rId6"/>
    <p:sldId id="381" r:id="rId7"/>
    <p:sldId id="380" r:id="rId8"/>
    <p:sldId id="386" r:id="rId9"/>
    <p:sldId id="393" r:id="rId10"/>
    <p:sldId id="409" r:id="rId11"/>
    <p:sldId id="408" r:id="rId12"/>
    <p:sldId id="413" r:id="rId13"/>
    <p:sldId id="392" r:id="rId14"/>
    <p:sldId id="389" r:id="rId15"/>
    <p:sldId id="405" r:id="rId16"/>
    <p:sldId id="391" r:id="rId17"/>
    <p:sldId id="404" r:id="rId18"/>
    <p:sldId id="406" r:id="rId19"/>
    <p:sldId id="410" r:id="rId20"/>
    <p:sldId id="411" r:id="rId21"/>
    <p:sldId id="382" r:id="rId22"/>
    <p:sldId id="387" r:id="rId23"/>
    <p:sldId id="388" r:id="rId24"/>
    <p:sldId id="412" r:id="rId25"/>
    <p:sldId id="261" r:id="rId26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Author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CFC"/>
    <a:srgbClr val="84348B"/>
    <a:srgbClr val="7B3A86"/>
    <a:srgbClr val="3AADE2"/>
    <a:srgbClr val="7B787B"/>
    <a:srgbClr val="3D59A8"/>
    <a:srgbClr val="662B6F"/>
    <a:srgbClr val="07A363"/>
    <a:srgbClr val="005274"/>
    <a:srgbClr val="4142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809495-033A-F168-9A69-B800996CE99C}" v="150" dt="2019-01-30T11:18:05.276"/>
    <p1510:client id="{FC265984-47A4-4B6E-9EB4-BCD1B66D15BD}" v="1172" dt="2019-01-30T11:07:48.34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F126A-4480-0941-B55B-ABE7AC49FFB6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F52F7-51A8-0443-8D02-D7C27BD37E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91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126BB-5DB1-7740-B7E2-6D584187601F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94F707-D0F9-CC4D-BC24-D90835D71F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51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94F707-D0F9-CC4D-BC24-D90835D71F0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3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ck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5ADED9-FB43-CB4C-AE9B-A992A8C68C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744"/>
            <a:ext cx="1096292" cy="229289"/>
          </a:xfrm>
          <a:prstGeom prst="rect">
            <a:avLst/>
          </a:prstGeom>
        </p:spPr>
      </p:pic>
      <p:sp>
        <p:nvSpPr>
          <p:cNvPr id="18" name="Freeform 17"/>
          <p:cNvSpPr>
            <a:spLocks noChangeArrowheads="1"/>
          </p:cNvSpPr>
          <p:nvPr userDrawn="1"/>
        </p:nvSpPr>
        <p:spPr bwMode="auto">
          <a:xfrm rot="10293731">
            <a:off x="2191626" y="5143151"/>
            <a:ext cx="2715244" cy="5437340"/>
          </a:xfrm>
          <a:custGeom>
            <a:avLst/>
            <a:gdLst>
              <a:gd name="T0" fmla="*/ 10484 w 10485"/>
              <a:gd name="T1" fmla="*/ 10372 h 21000"/>
              <a:gd name="T2" fmla="*/ 10484 w 10485"/>
              <a:gd name="T3" fmla="*/ 10372 h 21000"/>
              <a:gd name="T4" fmla="*/ 7396 w 10485"/>
              <a:gd name="T5" fmla="*/ 3033 h 21000"/>
              <a:gd name="T6" fmla="*/ 85 w 10485"/>
              <a:gd name="T7" fmla="*/ 0 h 21000"/>
              <a:gd name="T8" fmla="*/ 28 w 10485"/>
              <a:gd name="T9" fmla="*/ 0 h 21000"/>
              <a:gd name="T10" fmla="*/ 0 w 10485"/>
              <a:gd name="T11" fmla="*/ 56 h 21000"/>
              <a:gd name="T12" fmla="*/ 28 w 10485"/>
              <a:gd name="T13" fmla="*/ 85 h 21000"/>
              <a:gd name="T14" fmla="*/ 28 w 10485"/>
              <a:gd name="T15" fmla="*/ 85 h 21000"/>
              <a:gd name="T16" fmla="*/ 85 w 10485"/>
              <a:gd name="T17" fmla="*/ 85 h 21000"/>
              <a:gd name="T18" fmla="*/ 7339 w 10485"/>
              <a:gd name="T19" fmla="*/ 3089 h 21000"/>
              <a:gd name="T20" fmla="*/ 10400 w 10485"/>
              <a:gd name="T21" fmla="*/ 10372 h 21000"/>
              <a:gd name="T22" fmla="*/ 7396 w 10485"/>
              <a:gd name="T23" fmla="*/ 17712 h 21000"/>
              <a:gd name="T24" fmla="*/ 141 w 10485"/>
              <a:gd name="T25" fmla="*/ 20744 h 21000"/>
              <a:gd name="T26" fmla="*/ 255 w 10485"/>
              <a:gd name="T27" fmla="*/ 20659 h 21000"/>
              <a:gd name="T28" fmla="*/ 255 w 10485"/>
              <a:gd name="T29" fmla="*/ 20603 h 21000"/>
              <a:gd name="T30" fmla="*/ 199 w 10485"/>
              <a:gd name="T31" fmla="*/ 20603 h 21000"/>
              <a:gd name="T32" fmla="*/ 28 w 10485"/>
              <a:gd name="T33" fmla="*/ 20772 h 21000"/>
              <a:gd name="T34" fmla="*/ 0 w 10485"/>
              <a:gd name="T35" fmla="*/ 20800 h 21000"/>
              <a:gd name="T36" fmla="*/ 28 w 10485"/>
              <a:gd name="T37" fmla="*/ 20830 h 21000"/>
              <a:gd name="T38" fmla="*/ 199 w 10485"/>
              <a:gd name="T39" fmla="*/ 20999 h 21000"/>
              <a:gd name="T40" fmla="*/ 227 w 10485"/>
              <a:gd name="T41" fmla="*/ 20999 h 21000"/>
              <a:gd name="T42" fmla="*/ 255 w 10485"/>
              <a:gd name="T43" fmla="*/ 20999 h 21000"/>
              <a:gd name="T44" fmla="*/ 255 w 10485"/>
              <a:gd name="T45" fmla="*/ 20942 h 21000"/>
              <a:gd name="T46" fmla="*/ 141 w 10485"/>
              <a:gd name="T47" fmla="*/ 20830 h 21000"/>
              <a:gd name="T48" fmla="*/ 7453 w 10485"/>
              <a:gd name="T49" fmla="*/ 17769 h 21000"/>
              <a:gd name="T50" fmla="*/ 10484 w 10485"/>
              <a:gd name="T51" fmla="*/ 10372 h 2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10485" h="21000">
                <a:moveTo>
                  <a:pt x="10484" y="10372"/>
                </a:moveTo>
                <a:lnTo>
                  <a:pt x="10484" y="10372"/>
                </a:lnTo>
                <a:cubicBezTo>
                  <a:pt x="10484" y="7595"/>
                  <a:pt x="9380" y="4988"/>
                  <a:pt x="7396" y="3033"/>
                </a:cubicBezTo>
                <a:cubicBezTo>
                  <a:pt x="5441" y="1076"/>
                  <a:pt x="2834" y="0"/>
                  <a:pt x="85" y="0"/>
                </a:cubicBezTo>
                <a:cubicBezTo>
                  <a:pt x="56" y="0"/>
                  <a:pt x="56" y="0"/>
                  <a:pt x="28" y="0"/>
                </a:cubicBezTo>
                <a:cubicBezTo>
                  <a:pt x="0" y="28"/>
                  <a:pt x="0" y="28"/>
                  <a:pt x="0" y="56"/>
                </a:cubicBezTo>
                <a:cubicBezTo>
                  <a:pt x="0" y="85"/>
                  <a:pt x="0" y="85"/>
                  <a:pt x="28" y="85"/>
                </a:cubicBezTo>
                <a:lnTo>
                  <a:pt x="28" y="85"/>
                </a:lnTo>
                <a:cubicBezTo>
                  <a:pt x="56" y="85"/>
                  <a:pt x="56" y="85"/>
                  <a:pt x="85" y="85"/>
                </a:cubicBezTo>
                <a:cubicBezTo>
                  <a:pt x="2806" y="85"/>
                  <a:pt x="5413" y="1162"/>
                  <a:pt x="7339" y="3089"/>
                </a:cubicBezTo>
                <a:cubicBezTo>
                  <a:pt x="9294" y="5044"/>
                  <a:pt x="10400" y="7623"/>
                  <a:pt x="10400" y="10372"/>
                </a:cubicBezTo>
                <a:cubicBezTo>
                  <a:pt x="10428" y="13149"/>
                  <a:pt x="9351" y="15757"/>
                  <a:pt x="7396" y="17712"/>
                </a:cubicBezTo>
                <a:cubicBezTo>
                  <a:pt x="5469" y="19667"/>
                  <a:pt x="2890" y="20744"/>
                  <a:pt x="141" y="20744"/>
                </a:cubicBezTo>
                <a:cubicBezTo>
                  <a:pt x="255" y="20659"/>
                  <a:pt x="255" y="20659"/>
                  <a:pt x="255" y="20659"/>
                </a:cubicBezTo>
                <a:cubicBezTo>
                  <a:pt x="255" y="20631"/>
                  <a:pt x="255" y="20603"/>
                  <a:pt x="255" y="20603"/>
                </a:cubicBezTo>
                <a:cubicBezTo>
                  <a:pt x="227" y="20574"/>
                  <a:pt x="199" y="20574"/>
                  <a:pt x="199" y="20603"/>
                </a:cubicBezTo>
                <a:cubicBezTo>
                  <a:pt x="28" y="20772"/>
                  <a:pt x="28" y="20772"/>
                  <a:pt x="28" y="20772"/>
                </a:cubicBezTo>
                <a:cubicBezTo>
                  <a:pt x="0" y="20772"/>
                  <a:pt x="0" y="20800"/>
                  <a:pt x="0" y="20800"/>
                </a:cubicBezTo>
                <a:cubicBezTo>
                  <a:pt x="0" y="20800"/>
                  <a:pt x="0" y="20830"/>
                  <a:pt x="28" y="20830"/>
                </a:cubicBezTo>
                <a:cubicBezTo>
                  <a:pt x="199" y="20999"/>
                  <a:pt x="199" y="20999"/>
                  <a:pt x="199" y="20999"/>
                </a:cubicBezTo>
                <a:cubicBezTo>
                  <a:pt x="199" y="20999"/>
                  <a:pt x="199" y="20999"/>
                  <a:pt x="227" y="20999"/>
                </a:cubicBezTo>
                <a:lnTo>
                  <a:pt x="255" y="20999"/>
                </a:lnTo>
                <a:cubicBezTo>
                  <a:pt x="255" y="20971"/>
                  <a:pt x="255" y="20971"/>
                  <a:pt x="255" y="20942"/>
                </a:cubicBezTo>
                <a:cubicBezTo>
                  <a:pt x="141" y="20830"/>
                  <a:pt x="141" y="20830"/>
                  <a:pt x="141" y="20830"/>
                </a:cubicBezTo>
                <a:cubicBezTo>
                  <a:pt x="2919" y="20830"/>
                  <a:pt x="5526" y="19724"/>
                  <a:pt x="7453" y="17769"/>
                </a:cubicBezTo>
                <a:cubicBezTo>
                  <a:pt x="9436" y="15785"/>
                  <a:pt x="10484" y="13177"/>
                  <a:pt x="10484" y="10372"/>
                </a:cubicBezTo>
              </a:path>
            </a:pathLst>
          </a:custGeom>
          <a:solidFill>
            <a:srgbClr val="FFAF05"/>
          </a:solidFill>
          <a:ln>
            <a:solidFill>
              <a:srgbClr val="FFFFFF"/>
            </a:solidFill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18"/>
          <p:cNvSpPr/>
          <p:nvPr userDrawn="1"/>
        </p:nvSpPr>
        <p:spPr>
          <a:xfrm>
            <a:off x="-296776" y="5161041"/>
            <a:ext cx="3200400" cy="3200400"/>
          </a:xfrm>
          <a:prstGeom prst="ellipse">
            <a:avLst/>
          </a:prstGeom>
          <a:noFill/>
          <a:ln w="152400">
            <a:solidFill>
              <a:srgbClr val="07A3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Deck Title Option 1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322638"/>
            <a:ext cx="9144000" cy="474662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buNone/>
              <a:defRPr sz="2800" b="0" i="0" baseline="0">
                <a:solidFill>
                  <a:schemeClr val="bg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Subtext style line 1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524000" y="3797300"/>
            <a:ext cx="9144000" cy="846138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2000" b="0" i="0" baseline="0">
                <a:solidFill>
                  <a:schemeClr val="bg2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sz="2000" b="0" i="0">
                <a:latin typeface="Open Sans" charset="0"/>
                <a:ea typeface="Open Sans" charset="0"/>
                <a:cs typeface="Open Sans" charset="0"/>
              </a:rPr>
              <a:t>Subtext style line 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418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228600" indent="400050"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 with Light Background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BCF3E-C389-4C42-BCF1-2AEC2520EE0F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0621060-5D8A-3C4A-B095-1C97FD402F6C}"/>
              </a:ext>
            </a:extLst>
          </p:cNvPr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3186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3328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Oval 13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17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Layout for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95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osing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14438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069769"/>
            <a:ext cx="5539410" cy="268943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4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Thank you </a:t>
            </a:r>
            <a:br>
              <a:rPr lang="en-US"/>
            </a:br>
            <a:r>
              <a:rPr lang="en-US"/>
              <a:t>message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000" y="1069975"/>
            <a:ext cx="4038600" cy="4630738"/>
          </a:xfrm>
          <a:prstGeom prst="rect">
            <a:avLst/>
          </a:prstGeom>
        </p:spPr>
        <p:txBody>
          <a:bodyPr/>
          <a:lstStyle>
            <a:lvl1pPr marL="0" indent="0">
              <a:buFont typeface="Arial" charset="0"/>
              <a:buNone/>
              <a:defRPr sz="2800" b="0" i="0">
                <a:solidFill>
                  <a:schemeClr val="bg1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400" b="0" i="0" spc="0">
                <a:latin typeface="Open Sans" charset="0"/>
                <a:ea typeface="Open Sans" charset="0"/>
                <a:cs typeface="Open Sans" charset="0"/>
              </a:rPr>
              <a:t>Contact:</a:t>
            </a:r>
          </a:p>
          <a:p>
            <a:pPr>
              <a:lnSpc>
                <a:spcPct val="120000"/>
              </a:lnSpc>
            </a:pPr>
            <a:r>
              <a:rPr lang="en-US" sz="2400" b="0" i="0" spc="0" err="1">
                <a:latin typeface="Open Sans" charset="0"/>
                <a:ea typeface="Open Sans" charset="0"/>
                <a:cs typeface="Open Sans" charset="0"/>
              </a:rPr>
              <a:t>abc@wiley.com</a:t>
            </a:r>
            <a:endParaRPr lang="en-US" sz="2400" b="0" i="0" spc="0">
              <a:latin typeface="Open Sans" charset="0"/>
              <a:ea typeface="Open Sans" charset="0"/>
              <a:cs typeface="Open Sans" charset="0"/>
            </a:endParaRPr>
          </a:p>
          <a:p>
            <a:pPr>
              <a:lnSpc>
                <a:spcPct val="120000"/>
              </a:lnSpc>
            </a:pPr>
            <a:r>
              <a:rPr lang="en-US" sz="2400" b="0" i="0" spc="0">
                <a:latin typeface="Open Sans" charset="0"/>
                <a:ea typeface="Open Sans" charset="0"/>
                <a:cs typeface="Open Sans" charset="0"/>
              </a:rPr>
              <a:t>123-456-7890</a:t>
            </a:r>
            <a:endParaRPr lang="en-US" sz="2400" b="0" i="0" spc="0">
              <a:latin typeface="Open Sans Light" charset="0"/>
              <a:ea typeface="Open Sans Light" charset="0"/>
              <a:cs typeface="Open Sans Light" charset="0"/>
            </a:endParaRP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-296776" y="4536069"/>
            <a:ext cx="3211788" cy="3200855"/>
            <a:chOff x="-296776" y="4534525"/>
            <a:chExt cx="3211788" cy="3200855"/>
          </a:xfrm>
        </p:grpSpPr>
        <p:sp>
          <p:nvSpPr>
            <p:cNvPr id="18" name="Arc 17"/>
            <p:cNvSpPr/>
            <p:nvPr userDrawn="1"/>
          </p:nvSpPr>
          <p:spPr>
            <a:xfrm>
              <a:off x="-296776" y="4534525"/>
              <a:ext cx="3200400" cy="3200400"/>
            </a:xfrm>
            <a:prstGeom prst="arc">
              <a:avLst/>
            </a:prstGeom>
            <a:noFill/>
            <a:ln w="152400">
              <a:solidFill>
                <a:srgbClr val="07A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Arc 19"/>
            <p:cNvSpPr/>
            <p:nvPr userDrawn="1"/>
          </p:nvSpPr>
          <p:spPr>
            <a:xfrm flipH="1">
              <a:off x="-285388" y="4534980"/>
              <a:ext cx="3200400" cy="3200400"/>
            </a:xfrm>
            <a:prstGeom prst="arc">
              <a:avLst/>
            </a:prstGeom>
            <a:noFill/>
            <a:ln w="152400">
              <a:solidFill>
                <a:srgbClr val="07A3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Freeform 14"/>
          <p:cNvSpPr>
            <a:spLocks noChangeArrowheads="1"/>
          </p:cNvSpPr>
          <p:nvPr userDrawn="1"/>
        </p:nvSpPr>
        <p:spPr bwMode="auto">
          <a:xfrm rot="10293731">
            <a:off x="2237733" y="4550208"/>
            <a:ext cx="2373150" cy="1427785"/>
          </a:xfrm>
          <a:custGeom>
            <a:avLst/>
            <a:gdLst>
              <a:gd name="connsiteX0" fmla="*/ 51534 w 2373150"/>
              <a:gd name="connsiteY0" fmla="*/ 1427785 h 1427785"/>
              <a:gd name="connsiteX1" fmla="*/ 7251 w 2373150"/>
              <a:gd name="connsiteY1" fmla="*/ 1384028 h 1427785"/>
              <a:gd name="connsiteX2" fmla="*/ 0 w 2373150"/>
              <a:gd name="connsiteY2" fmla="*/ 1376261 h 1427785"/>
              <a:gd name="connsiteX3" fmla="*/ 7251 w 2373150"/>
              <a:gd name="connsiteY3" fmla="*/ 1369010 h 1427785"/>
              <a:gd name="connsiteX4" fmla="*/ 51534 w 2373150"/>
              <a:gd name="connsiteY4" fmla="*/ 1325253 h 1427785"/>
              <a:gd name="connsiteX5" fmla="*/ 66036 w 2373150"/>
              <a:gd name="connsiteY5" fmla="*/ 1325253 h 1427785"/>
              <a:gd name="connsiteX6" fmla="*/ 66036 w 2373150"/>
              <a:gd name="connsiteY6" fmla="*/ 1339752 h 1427785"/>
              <a:gd name="connsiteX7" fmla="*/ 36514 w 2373150"/>
              <a:gd name="connsiteY7" fmla="*/ 1361760 h 1427785"/>
              <a:gd name="connsiteX8" fmla="*/ 1915302 w 2373150"/>
              <a:gd name="connsiteY8" fmla="*/ 576712 h 1427785"/>
              <a:gd name="connsiteX9" fmla="*/ 2251458 w 2373150"/>
              <a:gd name="connsiteY9" fmla="*/ 167325 h 1427785"/>
              <a:gd name="connsiteX10" fmla="*/ 2351484 w 2373150"/>
              <a:gd name="connsiteY10" fmla="*/ 0 h 1427785"/>
              <a:gd name="connsiteX11" fmla="*/ 2373150 w 2373150"/>
              <a:gd name="connsiteY11" fmla="*/ 3214 h 1427785"/>
              <a:gd name="connsiteX12" fmla="*/ 2269351 w 2373150"/>
              <a:gd name="connsiteY12" fmla="*/ 177630 h 1427785"/>
              <a:gd name="connsiteX13" fmla="*/ 1930063 w 2373150"/>
              <a:gd name="connsiteY13" fmla="*/ 591471 h 1427785"/>
              <a:gd name="connsiteX14" fmla="*/ 36514 w 2373150"/>
              <a:gd name="connsiteY14" fmla="*/ 1384028 h 1427785"/>
              <a:gd name="connsiteX15" fmla="*/ 66035 w 2373150"/>
              <a:gd name="connsiteY15" fmla="*/ 1413027 h 1427785"/>
              <a:gd name="connsiteX16" fmla="*/ 66036 w 2373150"/>
              <a:gd name="connsiteY16" fmla="*/ 1427785 h 1427785"/>
              <a:gd name="connsiteX17" fmla="*/ 58785 w 2373150"/>
              <a:gd name="connsiteY17" fmla="*/ 1427785 h 1427785"/>
              <a:gd name="connsiteX18" fmla="*/ 51534 w 2373150"/>
              <a:gd name="connsiteY18" fmla="*/ 1427785 h 142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373150" h="1427785">
                <a:moveTo>
                  <a:pt x="51534" y="1427785"/>
                </a:moveTo>
                <a:cubicBezTo>
                  <a:pt x="51534" y="1427785"/>
                  <a:pt x="51534" y="1427785"/>
                  <a:pt x="7251" y="1384028"/>
                </a:cubicBezTo>
                <a:cubicBezTo>
                  <a:pt x="0" y="1384028"/>
                  <a:pt x="0" y="1376261"/>
                  <a:pt x="0" y="1376261"/>
                </a:cubicBezTo>
                <a:cubicBezTo>
                  <a:pt x="0" y="1376261"/>
                  <a:pt x="0" y="1369010"/>
                  <a:pt x="7251" y="1369010"/>
                </a:cubicBezTo>
                <a:cubicBezTo>
                  <a:pt x="7251" y="1369010"/>
                  <a:pt x="7251" y="1369010"/>
                  <a:pt x="51534" y="1325253"/>
                </a:cubicBezTo>
                <a:cubicBezTo>
                  <a:pt x="51534" y="1317744"/>
                  <a:pt x="58785" y="1317744"/>
                  <a:pt x="66036" y="1325253"/>
                </a:cubicBezTo>
                <a:cubicBezTo>
                  <a:pt x="66036" y="1325253"/>
                  <a:pt x="66036" y="1332502"/>
                  <a:pt x="66036" y="1339752"/>
                </a:cubicBezTo>
                <a:cubicBezTo>
                  <a:pt x="66036" y="1339752"/>
                  <a:pt x="66036" y="1339752"/>
                  <a:pt x="36514" y="1361760"/>
                </a:cubicBezTo>
                <a:cubicBezTo>
                  <a:pt x="748408" y="1361760"/>
                  <a:pt x="1416277" y="1082903"/>
                  <a:pt x="1915302" y="576712"/>
                </a:cubicBezTo>
                <a:cubicBezTo>
                  <a:pt x="2041871" y="450165"/>
                  <a:pt x="2154229" y="313050"/>
                  <a:pt x="2251458" y="167325"/>
                </a:cubicBezTo>
                <a:lnTo>
                  <a:pt x="2351484" y="0"/>
                </a:lnTo>
                <a:lnTo>
                  <a:pt x="2373150" y="3214"/>
                </a:lnTo>
                <a:lnTo>
                  <a:pt x="2269351" y="177630"/>
                </a:lnTo>
                <a:cubicBezTo>
                  <a:pt x="2171693" y="324523"/>
                  <a:pt x="2058445" y="463046"/>
                  <a:pt x="1930063" y="591471"/>
                </a:cubicBezTo>
                <a:cubicBezTo>
                  <a:pt x="1431038" y="1097661"/>
                  <a:pt x="755917" y="1384028"/>
                  <a:pt x="36514" y="1384028"/>
                </a:cubicBezTo>
                <a:cubicBezTo>
                  <a:pt x="36514" y="1384028"/>
                  <a:pt x="36514" y="1384028"/>
                  <a:pt x="66035" y="1413027"/>
                </a:cubicBezTo>
                <a:cubicBezTo>
                  <a:pt x="66036" y="1420536"/>
                  <a:pt x="66036" y="1420536"/>
                  <a:pt x="66036" y="1427785"/>
                </a:cubicBezTo>
                <a:lnTo>
                  <a:pt x="58785" y="1427785"/>
                </a:lnTo>
                <a:cubicBezTo>
                  <a:pt x="51534" y="1427785"/>
                  <a:pt x="51534" y="1427785"/>
                  <a:pt x="51534" y="14277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square" anchor="ctr">
            <a:noAutofit/>
          </a:bodyPr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0812F7-9937-0741-A5A3-A6B4D7CD7C2B}"/>
              </a:ext>
            </a:extLst>
          </p:cNvPr>
          <p:cNvCxnSpPr/>
          <p:nvPr userDrawn="1"/>
        </p:nvCxnSpPr>
        <p:spPr>
          <a:xfrm>
            <a:off x="914400" y="2269246"/>
            <a:ext cx="1083366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116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C370A38-4A7A-F944-9976-56E3BA2A2D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091518"/>
          </a:xfrm>
          <a:prstGeom prst="rect">
            <a:avLst/>
          </a:prstGeom>
        </p:spPr>
      </p:pic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703638"/>
            <a:ext cx="9144000" cy="1655762"/>
          </a:xfrm>
          <a:prstGeom prst="rect">
            <a:avLst/>
          </a:prstGeom>
        </p:spPr>
        <p:txBody>
          <a:bodyPr lIns="0">
            <a:normAutofit/>
          </a:bodyPr>
          <a:lstStyle>
            <a:lvl1pPr marL="0" indent="0" algn="l">
              <a:buNone/>
              <a:defRPr sz="2400" b="0" i="0" baseline="0">
                <a:solidFill>
                  <a:schemeClr val="bg1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Slide subhead or first point</a:t>
            </a:r>
          </a:p>
          <a:p>
            <a:r>
              <a:rPr lang="en-US"/>
              <a:t>Second point</a:t>
            </a:r>
          </a:p>
          <a:p>
            <a:r>
              <a:rPr lang="en-US"/>
              <a:t>Third point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192337"/>
          </a:xfrm>
          <a:prstGeom prst="rect">
            <a:avLst/>
          </a:prstGeom>
        </p:spPr>
        <p:txBody>
          <a:bodyPr lIns="0" tIns="0" rIns="0" bIns="0" anchor="b">
            <a:normAutofit/>
          </a:bodyPr>
          <a:lstStyle>
            <a:lvl1pPr algn="l">
              <a:lnSpc>
                <a:spcPct val="100000"/>
              </a:lnSpc>
              <a:defRPr sz="6000" b="0" i="0" spc="0">
                <a:solidFill>
                  <a:schemeClr val="bg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</a:lstStyle>
          <a:p>
            <a:r>
              <a:rPr lang="en-US"/>
              <a:t>Section Title Option 2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16FB8A6-8C2A-1D4A-B0EA-1A54C4E70118}"/>
              </a:ext>
            </a:extLst>
          </p:cNvPr>
          <p:cNvCxnSpPr/>
          <p:nvPr userDrawn="1"/>
        </p:nvCxnSpPr>
        <p:spPr>
          <a:xfrm>
            <a:off x="1524000" y="3416300"/>
            <a:ext cx="2197100" cy="0"/>
          </a:xfrm>
          <a:prstGeom prst="line">
            <a:avLst/>
          </a:prstGeom>
          <a:ln w="50800">
            <a:solidFill>
              <a:srgbClr val="FFAF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471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228600" indent="400050"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 with Light Background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9725400" cy="43481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C2BCF3E-C389-4C42-BCF1-2AEC2520EE0F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A0621060-5D8A-3C4A-B095-1C97FD402F6C}"/>
              </a:ext>
            </a:extLst>
          </p:cNvPr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158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92F6D92-27F3-344D-A74B-3229FFEE74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 with Light Background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954792" y="1252728"/>
            <a:ext cx="9725400" cy="4348162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rgbClr val="07A363"/>
              </a:buClr>
              <a:buFont typeface="Arial" charset="0"/>
              <a:buChar char="•"/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  <a:lvl2pPr>
              <a:defRPr>
                <a:latin typeface="Source Sans Pro" charset="0"/>
                <a:ea typeface="Source Sans Pro" charset="0"/>
                <a:cs typeface="Source Sans Pro" charset="0"/>
              </a:defRPr>
            </a:lvl2pPr>
            <a:lvl3pPr>
              <a:defRPr>
                <a:latin typeface="Source Sans Pro" charset="0"/>
                <a:ea typeface="Source Sans Pro" charset="0"/>
                <a:cs typeface="Source Sans Pro" charset="0"/>
              </a:defRPr>
            </a:lvl3pPr>
            <a:lvl4pPr>
              <a:defRPr>
                <a:latin typeface="Source Sans Pro" charset="0"/>
                <a:ea typeface="Source Sans Pro" charset="0"/>
                <a:cs typeface="Source Sans Pro" charset="0"/>
              </a:defRPr>
            </a:lvl4pPr>
            <a:lvl5pPr>
              <a:defRPr>
                <a:latin typeface="Source Sans Pro" charset="0"/>
                <a:ea typeface="Source Sans Pro" charset="0"/>
                <a:cs typeface="Source Sans Pro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1D338A8-6276-3E46-A124-2701A68B401C}"/>
              </a:ext>
            </a:extLst>
          </p:cNvPr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87D007-7A66-BF41-8619-EFAFF72715EA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4023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817DB559-0AB3-2441-8941-B40B716174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rgbClr val="005274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additional text and here’s a second line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10350500" cy="293370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00000"/>
              </a:lnSpc>
              <a:buNone/>
              <a:defRPr sz="2400" b="0" i="0">
                <a:solidFill>
                  <a:srgbClr val="414246"/>
                </a:solidFill>
                <a:latin typeface="Source Sans Pro" charset="0"/>
                <a:ea typeface="Source Sans Pro" charset="0"/>
                <a:cs typeface="Source Sans Pro" charset="0"/>
              </a:defRPr>
            </a:lvl1pPr>
          </a:lstStyle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First point</a:t>
            </a:r>
          </a:p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Second point</a:t>
            </a:r>
          </a:p>
          <a:p>
            <a:r>
              <a:rPr lang="en-US" b="0" i="0">
                <a:latin typeface="Open Sans" charset="0"/>
                <a:ea typeface="Open Sans" charset="0"/>
                <a:cs typeface="Open Sans" charset="0"/>
              </a:rPr>
              <a:t>Third point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A04C51-57C1-C047-BB2A-295B54BF3027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lin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FE876661-1090-864F-AFCE-63AC133F31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925384" cy="6148135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6938682" cy="2314636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Image (Send image to back)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7303349" cy="344104"/>
          </a:xfrm>
          <a:prstGeom prst="rect">
            <a:avLst/>
          </a:prstGeom>
        </p:spPr>
        <p:txBody>
          <a:bodyPr lIns="182880" rIns="182880" anchor="ctr" anchorCtr="0"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 with Background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 hasCustomPrompt="1"/>
          </p:nvPr>
        </p:nvSpPr>
        <p:spPr>
          <a:xfrm>
            <a:off x="914400" y="3744468"/>
            <a:ext cx="6656294" cy="2089403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979159-E438-4249-95AA-5A6B43F0F306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238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04129F0-8ECB-4248-A09B-1366E92C02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9756648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3017520" cy="269748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5" hasCustomPrompt="1"/>
          </p:nvPr>
        </p:nvSpPr>
        <p:spPr>
          <a:xfrm>
            <a:off x="4587239" y="2882900"/>
            <a:ext cx="3017520" cy="269748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8260079" y="2882900"/>
            <a:ext cx="3017520" cy="2697480"/>
          </a:xfrm>
          <a:prstGeom prst="rect">
            <a:avLst/>
          </a:prstGeom>
        </p:spPr>
        <p:txBody>
          <a:bodyPr lIns="182880" rIns="182880">
            <a:noAutofit/>
          </a:bodyPr>
          <a:lstStyle>
            <a:lvl1pPr marL="0" indent="0">
              <a:lnSpc>
                <a:spcPct val="140000"/>
              </a:lnSpc>
              <a:buNone/>
              <a:defRPr sz="16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15568"/>
            <a:ext cx="9821682" cy="1513332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headline with 3 columns of additional text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56A74C6-7A66-604A-A57C-CF500A094AAA}"/>
              </a:ext>
            </a:extLst>
          </p:cNvPr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EBBFF39-39B1-4749-BE75-3FB5BA650DA6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D2CAFD0-DEEB-A643-A516-7553538F54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722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6502400" cy="1473200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Small media with text slide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66710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6502400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Integer et dictum </a:t>
            </a:r>
            <a:r>
              <a:rPr lang="en-US" err="1"/>
              <a:t>felis</a:t>
            </a:r>
            <a:r>
              <a:rPr lang="en-US"/>
              <a:t>. </a:t>
            </a:r>
            <a:r>
              <a:rPr lang="en-US" err="1"/>
              <a:t>Nullam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et libero gravida, </a:t>
            </a:r>
            <a:r>
              <a:rPr lang="en-US" err="1"/>
              <a:t>sed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imperdiet</a:t>
            </a:r>
            <a:r>
              <a:rPr lang="en-US"/>
              <a:t>. </a:t>
            </a:r>
            <a:r>
              <a:rPr lang="en-US" err="1"/>
              <a:t>Aenean</a:t>
            </a:r>
            <a:r>
              <a:rPr lang="en-US"/>
              <a:t> et </a:t>
            </a:r>
            <a:r>
              <a:rPr lang="en-US" err="1"/>
              <a:t>erat</a:t>
            </a:r>
            <a:r>
              <a:rPr lang="en-US"/>
              <a:t> non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 </a:t>
            </a:r>
            <a:r>
              <a:rPr lang="en-US" err="1"/>
              <a:t>pellentesque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a magna.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5" hasCustomPrompt="1"/>
          </p:nvPr>
        </p:nvSpPr>
        <p:spPr>
          <a:xfrm>
            <a:off x="7790688" y="404733"/>
            <a:ext cx="2767594" cy="5429139"/>
          </a:xfrm>
          <a:prstGeom prst="rect">
            <a:avLst/>
          </a:prstGeom>
        </p:spPr>
        <p:txBody>
          <a:bodyPr/>
          <a:lstStyle>
            <a:lvl1pPr>
              <a:buClr>
                <a:srgbClr val="07A363"/>
              </a:buClr>
              <a:defRPr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BB9A6C4-18DE-C24A-A3B1-CEDEB8A516BA}"/>
              </a:ext>
            </a:extLst>
          </p:cNvPr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A9117D-9169-E946-BA35-62F22327E7C8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Media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0F08C2D-757A-1749-8030-1B655965E0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3200"/>
            <a:ext cx="12192000" cy="6172200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573027" y="6400800"/>
            <a:ext cx="1045946" cy="228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ctr">
              <a:defRPr sz="120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29D81C1D-71AE-404E-8BFC-9F552A8A6EE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14400" y="1193801"/>
            <a:ext cx="3949699" cy="1473200"/>
          </a:xfrm>
          <a:prstGeom prst="rect">
            <a:avLst/>
          </a:prstGeom>
        </p:spPr>
        <p:txBody>
          <a:bodyPr wrap="square" lIns="182880" rIns="182880" anchor="t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4800" b="0" i="0" spc="0" baseline="0">
                <a:solidFill>
                  <a:schemeClr val="accent1"/>
                </a:solidFill>
                <a:latin typeface="Source Serif Pro" charset="0"/>
                <a:ea typeface="Source Serif Pro" charset="0"/>
                <a:cs typeface="Source Serif Pro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Large media with text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23544" y="457200"/>
            <a:ext cx="3940556" cy="338328"/>
          </a:xfrm>
          <a:prstGeom prst="rect">
            <a:avLst/>
          </a:prstGeom>
        </p:spPr>
        <p:txBody>
          <a:bodyPr lIns="182880" rIns="182880" anchor="ctr" anchorCtr="0"/>
          <a:lstStyle>
            <a:lvl1pPr marL="0" indent="0">
              <a:buNone/>
              <a:defRPr sz="2800" b="0" i="0" baseline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/>
              <a:t>Section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914400" y="2882900"/>
            <a:ext cx="3657601" cy="2933700"/>
          </a:xfrm>
          <a:prstGeom prst="rect">
            <a:avLst/>
          </a:prstGeom>
        </p:spPr>
        <p:txBody>
          <a:bodyPr lIns="182880" rIns="182880">
            <a:normAutofit/>
          </a:bodyPr>
          <a:lstStyle>
            <a:lvl1pPr marL="0" indent="0">
              <a:lnSpc>
                <a:spcPct val="140000"/>
              </a:lnSpc>
              <a:buNone/>
              <a:defRPr sz="1800"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sagittis</a:t>
            </a:r>
            <a:r>
              <a:rPr lang="en-US"/>
              <a:t> quam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pharetra. Class </a:t>
            </a:r>
            <a:r>
              <a:rPr lang="en-US" err="1"/>
              <a:t>aptent</a:t>
            </a:r>
            <a:r>
              <a:rPr lang="en-US"/>
              <a:t> </a:t>
            </a:r>
            <a:r>
              <a:rPr lang="en-US" err="1"/>
              <a:t>taciti</a:t>
            </a:r>
            <a:r>
              <a:rPr lang="en-US"/>
              <a:t> </a:t>
            </a:r>
            <a:r>
              <a:rPr lang="en-US" err="1"/>
              <a:t>sociosqu</a:t>
            </a:r>
            <a:r>
              <a:rPr lang="en-US"/>
              <a:t> ad </a:t>
            </a:r>
            <a:r>
              <a:rPr lang="en-US" err="1"/>
              <a:t>litora</a:t>
            </a:r>
            <a:r>
              <a:rPr lang="en-US"/>
              <a:t> </a:t>
            </a:r>
            <a:r>
              <a:rPr lang="en-US" err="1"/>
              <a:t>torquent</a:t>
            </a:r>
            <a:r>
              <a:rPr lang="en-US"/>
              <a:t> per </a:t>
            </a:r>
            <a:r>
              <a:rPr lang="en-US" err="1"/>
              <a:t>conubia</a:t>
            </a:r>
            <a:r>
              <a:rPr lang="en-US"/>
              <a:t> nostra, per </a:t>
            </a:r>
            <a:r>
              <a:rPr lang="en-US" err="1"/>
              <a:t>inceptos</a:t>
            </a:r>
            <a:r>
              <a:rPr lang="en-US"/>
              <a:t> </a:t>
            </a:r>
            <a:r>
              <a:rPr lang="en-US" err="1"/>
              <a:t>himenaeos</a:t>
            </a:r>
            <a:r>
              <a:rPr lang="en-US"/>
              <a:t>. </a:t>
            </a:r>
            <a:endParaRPr lang="en-US" b="0" i="0"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243804" y="404733"/>
            <a:ext cx="6475445" cy="5429139"/>
          </a:xfrm>
          <a:prstGeom prst="rect">
            <a:avLst/>
          </a:prstGeom>
        </p:spPr>
        <p:txBody>
          <a:bodyPr/>
          <a:lstStyle>
            <a:lvl1pPr>
              <a:buClr>
                <a:srgbClr val="07A363"/>
              </a:buClr>
              <a:defRPr b="0" i="0">
                <a:solidFill>
                  <a:srgbClr val="414246"/>
                </a:solidFill>
                <a:latin typeface="Open Sans Regular" charset="0"/>
                <a:ea typeface="Open Sans Regular" charset="0"/>
                <a:cs typeface="Open Sans Regular" charset="0"/>
              </a:defRPr>
            </a:lvl1pPr>
          </a:lstStyle>
          <a:p>
            <a:r>
              <a:rPr lang="en-US"/>
              <a:t>Click an icon below to add media</a:t>
            </a:r>
          </a:p>
        </p:txBody>
      </p:sp>
      <p:sp>
        <p:nvSpPr>
          <p:cNvPr id="14" name="Oval 13"/>
          <p:cNvSpPr/>
          <p:nvPr userDrawn="1"/>
        </p:nvSpPr>
        <p:spPr>
          <a:xfrm>
            <a:off x="10736082" y="-1485523"/>
            <a:ext cx="3200400" cy="3200400"/>
          </a:xfrm>
          <a:prstGeom prst="ellipse">
            <a:avLst/>
          </a:prstGeom>
          <a:noFill/>
          <a:ln w="123825">
            <a:solidFill>
              <a:srgbClr val="0052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0ACED4-82DF-9144-AC5E-5D43DFFF3553}"/>
              </a:ext>
            </a:extLst>
          </p:cNvPr>
          <p:cNvCxnSpPr>
            <a:cxnSpLocks/>
          </p:cNvCxnSpPr>
          <p:nvPr userDrawn="1"/>
        </p:nvCxnSpPr>
        <p:spPr>
          <a:xfrm>
            <a:off x="1103243" y="884583"/>
            <a:ext cx="629304" cy="0"/>
          </a:xfrm>
          <a:prstGeom prst="line">
            <a:avLst/>
          </a:prstGeom>
          <a:ln w="25400">
            <a:solidFill>
              <a:srgbClr val="07A3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07040" y="6375400"/>
            <a:ext cx="1096292" cy="229977"/>
          </a:xfrm>
          <a:prstGeom prst="rect">
            <a:avLst/>
          </a:prstGeom>
        </p:spPr>
      </p:pic>
      <p:sp>
        <p:nvSpPr>
          <p:cNvPr id="11" name="Slide Number Placeholder 1">
            <a:extLst>
              <a:ext uri="{FF2B5EF4-FFF2-40B4-BE49-F238E27FC236}">
                <a16:creationId xmlns:a16="http://schemas.microsoft.com/office/drawing/2014/main" id="{353BE0F2-D800-9740-BAFD-819B6DFBA5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414246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fld id="{EFE57CA0-3399-494E-8B22-2E54F697AF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4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1" r:id="rId2"/>
    <p:sldLayoutId id="2147483762" r:id="rId3"/>
    <p:sldLayoutId id="2147483766" r:id="rId4"/>
    <p:sldLayoutId id="2147483764" r:id="rId5"/>
    <p:sldLayoutId id="2147483756" r:id="rId6"/>
    <p:sldLayoutId id="2147483734" r:id="rId7"/>
    <p:sldLayoutId id="2147483729" r:id="rId8"/>
    <p:sldLayoutId id="2147483731" r:id="rId9"/>
    <p:sldLayoutId id="2147483770" r:id="rId10"/>
    <p:sldLayoutId id="2147483771" r:id="rId11"/>
    <p:sldLayoutId id="2147483769" r:id="rId12"/>
    <p:sldLayoutId id="2147483772" r:id="rId13"/>
    <p:sldLayoutId id="2147483767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onlinelibrary.wiley.com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421504" cy="2192337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Wiley Online Library</a:t>
            </a:r>
            <a:r>
              <a:rPr lang="zh-CN" altLang="en-US" sz="40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电子资源使用技巧与科研进展追踪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39279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6917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文章界面一键式查看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/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导出文章图表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08AA46-C38D-40C7-BDB5-7792449D08E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992725"/>
            <a:ext cx="10890504" cy="506888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637C21-458E-439A-BD0A-DF13AC16513A}"/>
              </a:ext>
            </a:extLst>
          </p:cNvPr>
          <p:cNvSpPr/>
          <p:nvPr/>
        </p:nvSpPr>
        <p:spPr>
          <a:xfrm>
            <a:off x="8333874" y="4430433"/>
            <a:ext cx="2651760" cy="159909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43329-E5FF-42F8-BD93-F2A929F6931C}"/>
              </a:ext>
            </a:extLst>
          </p:cNvPr>
          <p:cNvSpPr/>
          <p:nvPr/>
        </p:nvSpPr>
        <p:spPr>
          <a:xfrm>
            <a:off x="10106525" y="3254199"/>
            <a:ext cx="1877061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一键式查看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导出文章图表，提供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JPG/PPT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格式文件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07F2A9D-8CE6-41FC-B7CC-846D55A324C4}"/>
              </a:ext>
            </a:extLst>
          </p:cNvPr>
          <p:cNvGrpSpPr/>
          <p:nvPr/>
        </p:nvGrpSpPr>
        <p:grpSpPr>
          <a:xfrm rot="5400000">
            <a:off x="10800982" y="3967064"/>
            <a:ext cx="822960" cy="483209"/>
            <a:chOff x="6641496" y="2248717"/>
            <a:chExt cx="504392" cy="28474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83A442BE-9D6A-4C89-9571-AE1F7BED645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6687" y="2396303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8541762C-AB99-4D61-8A12-62BBD43B0E3C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641496" y="2248717"/>
              <a:ext cx="504392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17242714-2B40-4ACC-BBA5-E28FA4E78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29" y="1812759"/>
            <a:ext cx="5901744" cy="7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29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利用文章深度挖掘研究背景及进展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1/2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6C3A6-D88D-4DB0-82DB-4B054FFB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49170"/>
            <a:ext cx="10890504" cy="50540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CB3E310-F978-4FB2-BB42-BB46C7A6C6C9}"/>
              </a:ext>
            </a:extLst>
          </p:cNvPr>
          <p:cNvSpPr/>
          <p:nvPr/>
        </p:nvSpPr>
        <p:spPr>
          <a:xfrm>
            <a:off x="6344654" y="4398347"/>
            <a:ext cx="964302" cy="3500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10D269-B1F0-45EB-920E-6A74AC81965C}"/>
              </a:ext>
            </a:extLst>
          </p:cNvPr>
          <p:cNvSpPr/>
          <p:nvPr/>
        </p:nvSpPr>
        <p:spPr>
          <a:xfrm>
            <a:off x="6938741" y="3743835"/>
            <a:ext cx="148256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查看本文被引情况，了解研究进展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4C96BA-FEA8-46BF-A0F6-F3EF2124655F}"/>
              </a:ext>
            </a:extLst>
          </p:cNvPr>
          <p:cNvGrpSpPr/>
          <p:nvPr/>
        </p:nvGrpSpPr>
        <p:grpSpPr>
          <a:xfrm rot="5400000">
            <a:off x="7340608" y="4312439"/>
            <a:ext cx="274320" cy="284746"/>
            <a:chOff x="6871561" y="2248717"/>
            <a:chExt cx="274320" cy="28474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CA924FCF-6E7B-42A4-83DB-1742B2CBA0B0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6687" y="2396303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D7327490-8107-4296-99DE-EBCAB3C6FE9D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71561" y="2248717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38DF992-E4DB-4ED1-919E-61760B188B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29" y="1844843"/>
            <a:ext cx="5901744" cy="7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823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2939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利用文章深度挖掘研究背景及进展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2/2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26C3A6-D88D-4DB0-82DB-4B054FFB63E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49170"/>
            <a:ext cx="10890504" cy="50540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C9EA036-E4E7-4365-B2BD-680ACC8DCDB0}"/>
              </a:ext>
            </a:extLst>
          </p:cNvPr>
          <p:cNvSpPr/>
          <p:nvPr/>
        </p:nvSpPr>
        <p:spPr>
          <a:xfrm>
            <a:off x="8937012" y="3896874"/>
            <a:ext cx="644812" cy="4693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B73DC1-556E-4A4B-B3F8-739607B10080}"/>
              </a:ext>
            </a:extLst>
          </p:cNvPr>
          <p:cNvSpPr/>
          <p:nvPr/>
        </p:nvSpPr>
        <p:spPr>
          <a:xfrm>
            <a:off x="9767116" y="3358674"/>
            <a:ext cx="148256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查看本文参考文献，了解更多研究背景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C02B3-3A51-4458-A6C3-FF18FB5B37FA}"/>
              </a:ext>
            </a:extLst>
          </p:cNvPr>
          <p:cNvGrpSpPr/>
          <p:nvPr/>
        </p:nvGrpSpPr>
        <p:grpSpPr>
          <a:xfrm>
            <a:off x="9255415" y="3596249"/>
            <a:ext cx="457200" cy="284746"/>
            <a:chOff x="7121815" y="2248717"/>
            <a:chExt cx="457200" cy="284746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F88A852F-DEFE-4503-9FE8-185148BE321B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6687" y="2396303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0F2684BE-D427-48C2-86BC-CEF241372BD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815" y="2248717"/>
              <a:ext cx="4572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6916C-C648-4E04-8B29-35AFED59DD50}"/>
              </a:ext>
            </a:extLst>
          </p:cNvPr>
          <p:cNvSpPr/>
          <p:nvPr/>
        </p:nvSpPr>
        <p:spPr>
          <a:xfrm>
            <a:off x="9653053" y="3896874"/>
            <a:ext cx="457201" cy="46938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814CC43-3D37-4D16-B8A1-9869359CDAC0}"/>
              </a:ext>
            </a:extLst>
          </p:cNvPr>
          <p:cNvSpPr/>
          <p:nvPr/>
        </p:nvSpPr>
        <p:spPr>
          <a:xfrm>
            <a:off x="9417100" y="4750366"/>
            <a:ext cx="1058394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查看相关阅读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7CC7299-2861-449F-85FB-D27FDB1C0A25}"/>
              </a:ext>
            </a:extLst>
          </p:cNvPr>
          <p:cNvCxnSpPr>
            <a:cxnSpLocks/>
          </p:cNvCxnSpPr>
          <p:nvPr/>
        </p:nvCxnSpPr>
        <p:spPr>
          <a:xfrm rot="5400000" flipV="1">
            <a:off x="9664485" y="4579938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16192D24-A249-4E70-AB8C-6533C27A28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029" y="1844843"/>
            <a:ext cx="5901744" cy="72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8632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文章发表后，通过社交媒体提升影响力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1/3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0DC5F-F890-47A5-B6B3-8439DA83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56437"/>
            <a:ext cx="10890504" cy="5069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B08079-FAA2-4048-B281-83B7F565C116}"/>
              </a:ext>
            </a:extLst>
          </p:cNvPr>
          <p:cNvSpPr/>
          <p:nvPr/>
        </p:nvSpPr>
        <p:spPr>
          <a:xfrm>
            <a:off x="6192252" y="3307485"/>
            <a:ext cx="1973180" cy="79929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CB785-EB88-498A-B02D-AF02547AB73D}"/>
              </a:ext>
            </a:extLst>
          </p:cNvPr>
          <p:cNvSpPr/>
          <p:nvPr/>
        </p:nvSpPr>
        <p:spPr>
          <a:xfrm>
            <a:off x="7403430" y="2855495"/>
            <a:ext cx="762002" cy="45199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EC114E5-488D-4B73-8539-A57A3308A836}"/>
              </a:ext>
            </a:extLst>
          </p:cNvPr>
          <p:cNvCxnSpPr>
            <a:cxnSpLocks/>
          </p:cNvCxnSpPr>
          <p:nvPr/>
        </p:nvCxnSpPr>
        <p:spPr>
          <a:xfrm flipH="1" flipV="1">
            <a:off x="5715887" y="3635978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F93083E-920E-4712-B5BB-0152C1D84CF9}"/>
              </a:ext>
            </a:extLst>
          </p:cNvPr>
          <p:cNvSpPr/>
          <p:nvPr/>
        </p:nvSpPr>
        <p:spPr>
          <a:xfrm>
            <a:off x="5013153" y="3445042"/>
            <a:ext cx="163718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分享全文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7AC912-4F77-48F8-968E-68BD12F7F5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2778" y="2240189"/>
            <a:ext cx="2420319" cy="20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914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806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文章发表后，利用社交媒体推广研究成果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2/3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739ADDE-1C63-4BE0-AB81-D7B510843F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160298"/>
            <a:ext cx="10890504" cy="4998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876A1E4-2F2B-4DBC-B705-4DCF0DB67581}"/>
              </a:ext>
            </a:extLst>
          </p:cNvPr>
          <p:cNvSpPr/>
          <p:nvPr/>
        </p:nvSpPr>
        <p:spPr>
          <a:xfrm>
            <a:off x="4500341" y="1706487"/>
            <a:ext cx="4178438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可以通过短连接对全文进行分享（使用网页打开）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EB1D5A-B598-4B94-A506-95A3F46EA46A}"/>
              </a:ext>
            </a:extLst>
          </p:cNvPr>
          <p:cNvSpPr/>
          <p:nvPr/>
        </p:nvSpPr>
        <p:spPr>
          <a:xfrm>
            <a:off x="4724399" y="2977010"/>
            <a:ext cx="325274" cy="45199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F1D88D-FAA8-46BF-B6C7-7D178F3B7C88}"/>
              </a:ext>
            </a:extLst>
          </p:cNvPr>
          <p:cNvSpPr/>
          <p:nvPr/>
        </p:nvSpPr>
        <p:spPr>
          <a:xfrm>
            <a:off x="4772524" y="4641234"/>
            <a:ext cx="3922297" cy="45199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0359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8063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文章发表后，通过社交媒体推广研究成果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3/3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50DC5F-F890-47A5-B6B3-8439DA830D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56437"/>
            <a:ext cx="10890504" cy="506999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B08079-FAA2-4048-B281-83B7F565C116}"/>
              </a:ext>
            </a:extLst>
          </p:cNvPr>
          <p:cNvSpPr/>
          <p:nvPr/>
        </p:nvSpPr>
        <p:spPr>
          <a:xfrm>
            <a:off x="6192252" y="4125631"/>
            <a:ext cx="1973180" cy="200079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0ACB785-EB88-498A-B02D-AF02547AB73D}"/>
              </a:ext>
            </a:extLst>
          </p:cNvPr>
          <p:cNvSpPr/>
          <p:nvPr/>
        </p:nvSpPr>
        <p:spPr>
          <a:xfrm>
            <a:off x="7403430" y="2855495"/>
            <a:ext cx="762002" cy="45199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D866332-D672-4681-B1F4-19F61C79A39C}"/>
              </a:ext>
            </a:extLst>
          </p:cNvPr>
          <p:cNvCxnSpPr>
            <a:cxnSpLocks/>
          </p:cNvCxnSpPr>
          <p:nvPr/>
        </p:nvCxnSpPr>
        <p:spPr>
          <a:xfrm flipH="1" flipV="1">
            <a:off x="5715887" y="5913960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76900C80-FFE5-4982-9F14-20D45780D183}"/>
              </a:ext>
            </a:extLst>
          </p:cNvPr>
          <p:cNvSpPr/>
          <p:nvPr/>
        </p:nvSpPr>
        <p:spPr>
          <a:xfrm>
            <a:off x="3609473" y="5723024"/>
            <a:ext cx="247939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分享文章链接到邮件或社交媒体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8D5A78-CF0C-4D08-981C-D6F23DE06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5172" y="2240189"/>
            <a:ext cx="2420319" cy="20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3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447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导出引文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1/2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B92DFB-A1A1-4230-98ED-C5BFB1F7BE4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80088"/>
            <a:ext cx="10890504" cy="499879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9BC4A6-2628-4D6B-A8E5-7A92D1EE694D}"/>
              </a:ext>
            </a:extLst>
          </p:cNvPr>
          <p:cNvSpPr/>
          <p:nvPr/>
        </p:nvSpPr>
        <p:spPr>
          <a:xfrm>
            <a:off x="6662045" y="3360443"/>
            <a:ext cx="762002" cy="45199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4DDB10-6FF8-48B7-BC28-7E3ABAEE7F6F}"/>
              </a:ext>
            </a:extLst>
          </p:cNvPr>
          <p:cNvSpPr/>
          <p:nvPr/>
        </p:nvSpPr>
        <p:spPr>
          <a:xfrm>
            <a:off x="3176338" y="3376485"/>
            <a:ext cx="3405498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导出引文，获取版权，添加至收藏及被引提醒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E14FE6-8C9C-4E01-A379-7052E5F9DAF9}"/>
              </a:ext>
            </a:extLst>
          </p:cNvPr>
          <p:cNvSpPr/>
          <p:nvPr/>
        </p:nvSpPr>
        <p:spPr>
          <a:xfrm>
            <a:off x="5634789" y="3812054"/>
            <a:ext cx="1789258" cy="161017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7839914-902D-4C61-922A-899C2930F726}"/>
              </a:ext>
            </a:extLst>
          </p:cNvPr>
          <p:cNvGrpSpPr/>
          <p:nvPr/>
        </p:nvGrpSpPr>
        <p:grpSpPr>
          <a:xfrm rot="16200000" flipH="1">
            <a:off x="5217452" y="3673046"/>
            <a:ext cx="393520" cy="433135"/>
            <a:chOff x="6871561" y="2248717"/>
            <a:chExt cx="274320" cy="284746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B66FC2AE-4E64-4FD9-A5D5-6FDCF22D246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6687" y="2396303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8871C43-749E-42E3-B7C1-6C7F3AE2CAE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6871561" y="2248717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87F5587-2CB4-4E89-AE4A-976FF9E18D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6736" y="2593113"/>
            <a:ext cx="2420319" cy="2000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907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44726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平台使用技巧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导出引文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2/2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E29E1-7690-4B73-9BEB-D4F8AF18164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981182"/>
            <a:ext cx="10890504" cy="497487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1C038D-37A5-4E33-964E-F02F89E4E3DB}"/>
              </a:ext>
            </a:extLst>
          </p:cNvPr>
          <p:cNvSpPr/>
          <p:nvPr/>
        </p:nvSpPr>
        <p:spPr>
          <a:xfrm>
            <a:off x="2390274" y="5464195"/>
            <a:ext cx="1048832" cy="49185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1CC0C97-9BEC-4CF1-80FC-6034EB612100}"/>
              </a:ext>
            </a:extLst>
          </p:cNvPr>
          <p:cNvCxnSpPr>
            <a:cxnSpLocks/>
          </p:cNvCxnSpPr>
          <p:nvPr/>
        </p:nvCxnSpPr>
        <p:spPr>
          <a:xfrm flipH="1" flipV="1">
            <a:off x="1905886" y="5608416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582C5D0-DFDA-49F5-8E08-F7FE4495BE60}"/>
              </a:ext>
            </a:extLst>
          </p:cNvPr>
          <p:cNvSpPr/>
          <p:nvPr/>
        </p:nvSpPr>
        <p:spPr>
          <a:xfrm>
            <a:off x="135172" y="3954716"/>
            <a:ext cx="2393342" cy="20937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支持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种参开文献管理工具：</a:t>
            </a:r>
            <a:endParaRPr lang="en-US" altLang="zh-CN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Plain Text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RIS (</a:t>
            </a:r>
            <a:r>
              <a:rPr lang="en-US" sz="1100" dirty="0" err="1"/>
              <a:t>ProCite</a:t>
            </a:r>
            <a:r>
              <a:rPr lang="en-US" sz="1100" dirty="0"/>
              <a:t>, Reference Manager)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EndNote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/>
              <a:t>BibTex</a:t>
            </a:r>
            <a:endParaRPr lang="en-US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 err="1"/>
              <a:t>Medlars</a:t>
            </a:r>
            <a:endParaRPr lang="en-US" sz="1100" dirty="0"/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 sz="1100" dirty="0"/>
              <a:t>RefWorks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支持直接引用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/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间接引用</a:t>
            </a:r>
            <a:endParaRPr lang="en-US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27953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科研进展追踪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注册账户，利用订阅功能提升科研效率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1/4</a:t>
            </a:r>
            <a:endParaRPr lang="zh-CN" altLang="en-US" sz="28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B89ABA-9B24-425A-AE17-C9F972E9BCA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454" y="1113982"/>
            <a:ext cx="10890504" cy="496689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F5EEE64-D7E7-4311-8496-ADAC3D8DE6D3}"/>
              </a:ext>
            </a:extLst>
          </p:cNvPr>
          <p:cNvSpPr/>
          <p:nvPr/>
        </p:nvSpPr>
        <p:spPr>
          <a:xfrm>
            <a:off x="9833811" y="1149830"/>
            <a:ext cx="1267326" cy="5702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089F3-7E33-436F-BFF4-5E898D7C56FD}"/>
              </a:ext>
            </a:extLst>
          </p:cNvPr>
          <p:cNvSpPr/>
          <p:nvPr/>
        </p:nvSpPr>
        <p:spPr>
          <a:xfrm>
            <a:off x="6849979" y="1278166"/>
            <a:ext cx="2486524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点击此处注册个人账户（与机构无关）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C371423-0790-489C-A7C1-50BCA070788A}"/>
              </a:ext>
            </a:extLst>
          </p:cNvPr>
          <p:cNvCxnSpPr>
            <a:cxnSpLocks/>
          </p:cNvCxnSpPr>
          <p:nvPr/>
        </p:nvCxnSpPr>
        <p:spPr>
          <a:xfrm flipH="1" flipV="1">
            <a:off x="9349423" y="1470512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1406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科研进展追踪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注册账户，利用订阅功能提升科研效率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2/4</a:t>
            </a:r>
            <a:endParaRPr lang="zh-CN" altLang="en-US" sz="28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2D9EC0-4541-4100-A0BD-C4D34AD93C8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106067"/>
            <a:ext cx="10890504" cy="4998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32937B-3FC5-4BE7-A9C3-261553A4A10E}"/>
              </a:ext>
            </a:extLst>
          </p:cNvPr>
          <p:cNvSpPr/>
          <p:nvPr/>
        </p:nvSpPr>
        <p:spPr>
          <a:xfrm>
            <a:off x="2342148" y="2593620"/>
            <a:ext cx="8678778" cy="351122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02152-CDF5-4554-A44C-FE023F4513CD}"/>
              </a:ext>
            </a:extLst>
          </p:cNvPr>
          <p:cNvSpPr/>
          <p:nvPr/>
        </p:nvSpPr>
        <p:spPr>
          <a:xfrm>
            <a:off x="49895" y="2721070"/>
            <a:ext cx="1943180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填写邮箱及简单信息并激活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136010-94ED-469A-9D61-2C08F00F483D}"/>
              </a:ext>
            </a:extLst>
          </p:cNvPr>
          <p:cNvCxnSpPr>
            <a:cxnSpLocks/>
          </p:cNvCxnSpPr>
          <p:nvPr/>
        </p:nvCxnSpPr>
        <p:spPr>
          <a:xfrm flipH="1" flipV="1">
            <a:off x="1857760" y="2914303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387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55707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崭新平台助力知识资源发现与利用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25B6BA-80D6-4C25-A20D-51F929A61A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07"/>
          <a:stretch/>
        </p:blipFill>
        <p:spPr>
          <a:xfrm>
            <a:off x="923544" y="1098218"/>
            <a:ext cx="10106826" cy="477759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0C98733-5595-4FF8-869E-08D5812B685E}"/>
              </a:ext>
            </a:extLst>
          </p:cNvPr>
          <p:cNvSpPr/>
          <p:nvPr/>
        </p:nvSpPr>
        <p:spPr>
          <a:xfrm>
            <a:off x="955628" y="6332621"/>
            <a:ext cx="21916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https://onlinelibrary.wiley.com/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4582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科研进展追踪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注册账户，利用订阅功能提升科研效率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3/4</a:t>
            </a:r>
            <a:endParaRPr lang="zh-CN" altLang="en-US" sz="28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C73BA41-FC50-48AD-A4B3-52216B6C303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76473"/>
            <a:ext cx="10890504" cy="506256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81D2899-9EE9-4A51-9565-AC09BCD9BA16}"/>
              </a:ext>
            </a:extLst>
          </p:cNvPr>
          <p:cNvSpPr/>
          <p:nvPr/>
        </p:nvSpPr>
        <p:spPr>
          <a:xfrm>
            <a:off x="2502569" y="2545493"/>
            <a:ext cx="1909010" cy="3163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E5FFF70-58AB-4133-9591-95924116219A}"/>
              </a:ext>
            </a:extLst>
          </p:cNvPr>
          <p:cNvSpPr/>
          <p:nvPr/>
        </p:nvSpPr>
        <p:spPr>
          <a:xfrm>
            <a:off x="3593119" y="1932248"/>
            <a:ext cx="2486524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点击左侧功能栏可以查看相关内容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0731A8-14C8-4B28-9B7B-3B20949137C9}"/>
              </a:ext>
            </a:extLst>
          </p:cNvPr>
          <p:cNvCxnSpPr>
            <a:cxnSpLocks/>
          </p:cNvCxnSpPr>
          <p:nvPr/>
        </p:nvCxnSpPr>
        <p:spPr>
          <a:xfrm flipH="1" flipV="1">
            <a:off x="2018181" y="2689713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2A6F1D7-F61E-4A70-9695-B034CAAAE452}"/>
              </a:ext>
            </a:extLst>
          </p:cNvPr>
          <p:cNvSpPr/>
          <p:nvPr/>
        </p:nvSpPr>
        <p:spPr>
          <a:xfrm>
            <a:off x="337771" y="2482735"/>
            <a:ext cx="1909009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更改接收邮箱及登录密码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C8E6E8-98DF-4140-A3D6-231C93B52E51}"/>
              </a:ext>
            </a:extLst>
          </p:cNvPr>
          <p:cNvSpPr/>
          <p:nvPr/>
        </p:nvSpPr>
        <p:spPr>
          <a:xfrm>
            <a:off x="2494549" y="4350222"/>
            <a:ext cx="1909010" cy="3163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2F04FFA-DF0A-4739-9A1E-44C63B8649C5}"/>
              </a:ext>
            </a:extLst>
          </p:cNvPr>
          <p:cNvCxnSpPr>
            <a:cxnSpLocks/>
          </p:cNvCxnSpPr>
          <p:nvPr/>
        </p:nvCxnSpPr>
        <p:spPr>
          <a:xfrm flipH="1" flipV="1">
            <a:off x="2010161" y="4494442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78AA1754-AD86-48E8-A757-115B94B6312C}"/>
              </a:ext>
            </a:extLst>
          </p:cNvPr>
          <p:cNvSpPr/>
          <p:nvPr/>
        </p:nvSpPr>
        <p:spPr>
          <a:xfrm>
            <a:off x="1018671" y="4287464"/>
            <a:ext cx="163718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管理内容提醒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32A9F4F-C1A1-4AFE-AB43-510CE5FED7C5}"/>
              </a:ext>
            </a:extLst>
          </p:cNvPr>
          <p:cNvSpPr/>
          <p:nvPr/>
        </p:nvSpPr>
        <p:spPr>
          <a:xfrm>
            <a:off x="2494549" y="5104209"/>
            <a:ext cx="1909010" cy="3163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70D689B-3BD3-4C12-A64F-CE8D5341C8B3}"/>
              </a:ext>
            </a:extLst>
          </p:cNvPr>
          <p:cNvCxnSpPr>
            <a:cxnSpLocks/>
          </p:cNvCxnSpPr>
          <p:nvPr/>
        </p:nvCxnSpPr>
        <p:spPr>
          <a:xfrm flipH="1" flipV="1">
            <a:off x="2026203" y="5248429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51898190-47D8-4206-B32F-670F731E0ADF}"/>
              </a:ext>
            </a:extLst>
          </p:cNvPr>
          <p:cNvSpPr/>
          <p:nvPr/>
        </p:nvSpPr>
        <p:spPr>
          <a:xfrm>
            <a:off x="489285" y="5041451"/>
            <a:ext cx="163718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检索条件的保存与运行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7808995-6744-4A21-BFD3-FF11450A7C91}"/>
              </a:ext>
            </a:extLst>
          </p:cNvPr>
          <p:cNvSpPr/>
          <p:nvPr/>
        </p:nvSpPr>
        <p:spPr>
          <a:xfrm>
            <a:off x="2502571" y="4727210"/>
            <a:ext cx="1909010" cy="3163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6605F8A-7606-4687-BA19-4833297FB30E}"/>
              </a:ext>
            </a:extLst>
          </p:cNvPr>
          <p:cNvCxnSpPr>
            <a:cxnSpLocks/>
          </p:cNvCxnSpPr>
          <p:nvPr/>
        </p:nvCxnSpPr>
        <p:spPr>
          <a:xfrm flipH="1" flipV="1">
            <a:off x="2018183" y="4871430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C409303-96A3-481D-AE94-22073D605D2B}"/>
              </a:ext>
            </a:extLst>
          </p:cNvPr>
          <p:cNvSpPr/>
          <p:nvPr/>
        </p:nvSpPr>
        <p:spPr>
          <a:xfrm>
            <a:off x="481265" y="4680494"/>
            <a:ext cx="163718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对喜欢的文章进行收藏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A8B0FA-F7CC-435C-8D38-302370BDADF2}"/>
              </a:ext>
            </a:extLst>
          </p:cNvPr>
          <p:cNvSpPr/>
          <p:nvPr/>
        </p:nvSpPr>
        <p:spPr>
          <a:xfrm>
            <a:off x="4667368" y="2545493"/>
            <a:ext cx="6223136" cy="35935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B2BE2B-8058-4BC4-A69A-4D1AD77272D7}"/>
              </a:ext>
            </a:extLst>
          </p:cNvPr>
          <p:cNvSpPr/>
          <p:nvPr/>
        </p:nvSpPr>
        <p:spPr>
          <a:xfrm>
            <a:off x="7579015" y="1868939"/>
            <a:ext cx="2827083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订阅的出版物有更新时会定期发送到邮箱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亦可订阅文章查看被引情况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25E93A7-3A1C-46F1-8BF6-1EDB19C6947C}"/>
              </a:ext>
            </a:extLst>
          </p:cNvPr>
          <p:cNvGrpSpPr/>
          <p:nvPr/>
        </p:nvGrpSpPr>
        <p:grpSpPr>
          <a:xfrm>
            <a:off x="7121815" y="2248717"/>
            <a:ext cx="457200" cy="284746"/>
            <a:chOff x="7121815" y="2248717"/>
            <a:chExt cx="457200" cy="284746"/>
          </a:xfrm>
        </p:grpSpPr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ED24F581-551B-4E08-8302-61A99DC25B9F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996687" y="2396303"/>
              <a:ext cx="27432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6A72AF8-09A4-4B00-AA20-CDBCF66BA10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21815" y="2248717"/>
              <a:ext cx="457200" cy="0"/>
            </a:xfrm>
            <a:prstGeom prst="straightConnector1">
              <a:avLst/>
            </a:prstGeom>
            <a:ln w="254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7931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780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科研进展追踪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注册账户，利用订阅功能提升科研效率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4/4</a:t>
            </a:r>
            <a:endParaRPr lang="zh-CN" altLang="en-US" sz="28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0D5DD7A-87F1-4431-A671-8E0A497E5ED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060" y="1045585"/>
            <a:ext cx="10890504" cy="506256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F38FBF-57D1-4F5F-A937-1F0ACE861E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7104" y="5042263"/>
            <a:ext cx="1271177" cy="105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07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14400" y="1585963"/>
            <a:ext cx="5539410" cy="1127741"/>
          </a:xfrm>
        </p:spPr>
        <p:txBody>
          <a:bodyPr/>
          <a:lstStyle/>
          <a:p>
            <a:r>
              <a:rPr 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Thank you!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914400" y="2956668"/>
            <a:ext cx="8686800" cy="1364609"/>
          </a:xfrm>
        </p:spPr>
        <p:txBody>
          <a:bodyPr/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如需获取更多详情，欢迎发送邮件至：</a:t>
            </a:r>
            <a:endParaRPr lang="en-US" altLang="zh-CN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China_marketing@wiley.com</a:t>
            </a:r>
            <a:endParaRPr 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11864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91614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平台界面更加清晰，交互性提升，更加便捷查询所需内容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087CF1F-21B2-49D0-9F9C-A80955D41E7F}"/>
              </a:ext>
            </a:extLst>
          </p:cNvPr>
          <p:cNvGrpSpPr/>
          <p:nvPr/>
        </p:nvGrpSpPr>
        <p:grpSpPr>
          <a:xfrm>
            <a:off x="2821590" y="1033562"/>
            <a:ext cx="5937956" cy="5039631"/>
            <a:chOff x="2546645" y="0"/>
            <a:chExt cx="5757017" cy="488606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7978DB3-231A-4809-B410-4ADC38B9E9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4686"/>
            <a:stretch/>
          </p:blipFill>
          <p:spPr>
            <a:xfrm>
              <a:off x="2551610" y="2808204"/>
              <a:ext cx="5742432" cy="2077862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D4B9976-83F1-4F48-BD16-33F67531C95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46645" y="0"/>
              <a:ext cx="5757017" cy="2867909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522D948-F4CE-4F01-85D3-5C5D6E9F71D0}"/>
              </a:ext>
            </a:extLst>
          </p:cNvPr>
          <p:cNvSpPr/>
          <p:nvPr/>
        </p:nvSpPr>
        <p:spPr>
          <a:xfrm>
            <a:off x="4833258" y="1044981"/>
            <a:ext cx="1097280" cy="2498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Connector: Elbow 8">
            <a:extLst>
              <a:ext uri="{FF2B5EF4-FFF2-40B4-BE49-F238E27FC236}">
                <a16:creationId xmlns:a16="http://schemas.microsoft.com/office/drawing/2014/main" id="{676F4D53-7B27-4BA4-8DC0-F0756BB91538}"/>
              </a:ext>
            </a:extLst>
          </p:cNvPr>
          <p:cNvCxnSpPr>
            <a:cxnSpLocks/>
          </p:cNvCxnSpPr>
          <p:nvPr/>
        </p:nvCxnSpPr>
        <p:spPr>
          <a:xfrm rot="10800000" flipV="1">
            <a:off x="2004250" y="1044980"/>
            <a:ext cx="2829012" cy="450919"/>
          </a:xfrm>
          <a:prstGeom prst="bentConnector3">
            <a:avLst>
              <a:gd name="adj1" fmla="val 75550"/>
            </a:avLst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83170B47-7138-47E8-BF7E-DCFBF37DE24A}"/>
              </a:ext>
            </a:extLst>
          </p:cNvPr>
          <p:cNvSpPr/>
          <p:nvPr/>
        </p:nvSpPr>
        <p:spPr>
          <a:xfrm>
            <a:off x="832134" y="1376512"/>
            <a:ext cx="1172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机构名称与图标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0201B6-13C9-421D-8368-61EDBCCE26C5}"/>
              </a:ext>
            </a:extLst>
          </p:cNvPr>
          <p:cNvSpPr/>
          <p:nvPr/>
        </p:nvSpPr>
        <p:spPr>
          <a:xfrm>
            <a:off x="6962504" y="1020599"/>
            <a:ext cx="605245" cy="24984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8E8CA04-B1A9-40AD-B11E-91A8228A0073}"/>
              </a:ext>
            </a:extLst>
          </p:cNvPr>
          <p:cNvSpPr/>
          <p:nvPr/>
        </p:nvSpPr>
        <p:spPr>
          <a:xfrm>
            <a:off x="7597270" y="1041232"/>
            <a:ext cx="7489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账户管理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172F9D2-1E99-48FB-AE6E-9FC20252CDEA}"/>
              </a:ext>
            </a:extLst>
          </p:cNvPr>
          <p:cNvSpPr/>
          <p:nvPr/>
        </p:nvSpPr>
        <p:spPr>
          <a:xfrm>
            <a:off x="4667795" y="1781962"/>
            <a:ext cx="2286000" cy="38307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E5A9CCE-4427-4CFF-84E6-90D56779B233}"/>
              </a:ext>
            </a:extLst>
          </p:cNvPr>
          <p:cNvSpPr/>
          <p:nvPr/>
        </p:nvSpPr>
        <p:spPr>
          <a:xfrm>
            <a:off x="9163504" y="1850809"/>
            <a:ext cx="173637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一般检索与高级检索入口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40EBC08-59AC-4A4A-B39E-F97011A942BA}"/>
              </a:ext>
            </a:extLst>
          </p:cNvPr>
          <p:cNvCxnSpPr>
            <a:stCxn id="13" idx="3"/>
          </p:cNvCxnSpPr>
          <p:nvPr/>
        </p:nvCxnSpPr>
        <p:spPr>
          <a:xfrm>
            <a:off x="6953795" y="1973500"/>
            <a:ext cx="2146662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B5E69C0-B93D-4459-A0D0-A300633C97FB}"/>
              </a:ext>
            </a:extLst>
          </p:cNvPr>
          <p:cNvSpPr/>
          <p:nvPr/>
        </p:nvSpPr>
        <p:spPr>
          <a:xfrm>
            <a:off x="4349933" y="2264310"/>
            <a:ext cx="3069770" cy="24102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FA69A2-6424-456A-A24B-385B658FAAAC}"/>
              </a:ext>
            </a:extLst>
          </p:cNvPr>
          <p:cNvSpPr/>
          <p:nvPr/>
        </p:nvSpPr>
        <p:spPr>
          <a:xfrm>
            <a:off x="832135" y="2142157"/>
            <a:ext cx="1585498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按照出版物类型（期刊，参考工具书及在线图书）进行浏览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385F903-AD43-45D5-8831-E763C0CAC3E6}"/>
              </a:ext>
            </a:extLst>
          </p:cNvPr>
          <p:cNvCxnSpPr>
            <a:cxnSpLocks/>
          </p:cNvCxnSpPr>
          <p:nvPr/>
        </p:nvCxnSpPr>
        <p:spPr>
          <a:xfrm flipH="1" flipV="1">
            <a:off x="2417633" y="2334500"/>
            <a:ext cx="1932300" cy="1665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BF7B1FA-1B5E-4AD2-9EA1-B9FF4EF4A8D6}"/>
              </a:ext>
            </a:extLst>
          </p:cNvPr>
          <p:cNvSpPr/>
          <p:nvPr/>
        </p:nvSpPr>
        <p:spPr>
          <a:xfrm>
            <a:off x="4071257" y="2552673"/>
            <a:ext cx="3348446" cy="63708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92BA8D-19C2-4965-BBF4-87DA80CD7611}"/>
              </a:ext>
            </a:extLst>
          </p:cNvPr>
          <p:cNvSpPr/>
          <p:nvPr/>
        </p:nvSpPr>
        <p:spPr>
          <a:xfrm>
            <a:off x="8566967" y="2681646"/>
            <a:ext cx="1883320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不同用户资源（研究人员，图书馆员，学协会及作者）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02A54C3-5F06-4BE2-9B7C-F26EBD20C851}"/>
              </a:ext>
            </a:extLst>
          </p:cNvPr>
          <p:cNvCxnSpPr>
            <a:cxnSpLocks/>
          </p:cNvCxnSpPr>
          <p:nvPr/>
        </p:nvCxnSpPr>
        <p:spPr>
          <a:xfrm flipV="1">
            <a:off x="7419703" y="2866137"/>
            <a:ext cx="1084216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98090D55-B7D6-495A-BA03-66E37D547008}"/>
              </a:ext>
            </a:extLst>
          </p:cNvPr>
          <p:cNvSpPr/>
          <p:nvPr/>
        </p:nvSpPr>
        <p:spPr>
          <a:xfrm>
            <a:off x="4014649" y="3270148"/>
            <a:ext cx="3500845" cy="280304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213FF5F-C797-4DB9-81CF-33F544797B94}"/>
              </a:ext>
            </a:extLst>
          </p:cNvPr>
          <p:cNvSpPr/>
          <p:nvPr/>
        </p:nvSpPr>
        <p:spPr>
          <a:xfrm>
            <a:off x="549106" y="4078436"/>
            <a:ext cx="158549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按照不同学科浏览相关内容（最全的多学科在线资源平台之一，包含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126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个子学科）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5DB89D5-8382-4CF8-9B06-7FA14739F01D}"/>
              </a:ext>
            </a:extLst>
          </p:cNvPr>
          <p:cNvCxnSpPr>
            <a:cxnSpLocks/>
          </p:cNvCxnSpPr>
          <p:nvPr/>
        </p:nvCxnSpPr>
        <p:spPr>
          <a:xfrm flipH="1" flipV="1">
            <a:off x="2082350" y="4623706"/>
            <a:ext cx="1932300" cy="16657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39F485DB-13C3-4B5B-81C0-42B698D2300D}"/>
              </a:ext>
            </a:extLst>
          </p:cNvPr>
          <p:cNvSpPr/>
          <p:nvPr/>
        </p:nvSpPr>
        <p:spPr>
          <a:xfrm>
            <a:off x="955628" y="6332621"/>
            <a:ext cx="2191626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https://onlinelibrary.wiley.com/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1B321A93-8CAB-4A09-9276-1989FA439F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303" y="3366400"/>
            <a:ext cx="3960813" cy="27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261938" indent="-26193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Agriculture, Aquaculture &amp; Food Science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Architecture &amp; Planning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Art &amp; Applied Arts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Business, Economics, Finance &amp; Accounting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Chemistry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Computer Science and Information Technology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Earth, Space &amp; Environmental Sciences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Humanities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Law &amp; Criminology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Life Sciences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Mathematics &amp; Statistics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Medicine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Nursing, Dentistry and Healthcare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Physical Sciences &amp; Engineering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Social &amp; </a:t>
            </a:r>
            <a:r>
              <a:rPr kumimoji="0" lang="en-AU" alt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Behavioral</a:t>
            </a: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 Sciences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Veterinary Medicine</a:t>
            </a:r>
          </a:p>
          <a:p>
            <a:pPr marL="261938" marR="0" lvl="0" indent="-261938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alt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Open Sans" panose="020B0606030504020204" pitchFamily="34" charset="0"/>
              </a:rPr>
              <a:t>Psychology</a:t>
            </a:r>
          </a:p>
        </p:txBody>
      </p:sp>
    </p:spTree>
    <p:extLst>
      <p:ext uri="{BB962C8B-B14F-4D97-AF65-F5344CB8AC3E}">
        <p14:creationId xmlns:p14="http://schemas.microsoft.com/office/powerpoint/2010/main" val="296592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内容发现与获取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利用学科推荐了解高影响力及最新研究进展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1/2</a:t>
            </a:r>
            <a:endParaRPr lang="zh-CN" altLang="en-US" sz="28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90753F-90F2-47C5-85A2-DA42BB0DBB3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9410" y="1135638"/>
            <a:ext cx="10892589" cy="488013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4C91E5-94EB-4325-B6F4-E1211F689819}"/>
              </a:ext>
            </a:extLst>
          </p:cNvPr>
          <p:cNvSpPr/>
          <p:nvPr/>
        </p:nvSpPr>
        <p:spPr>
          <a:xfrm>
            <a:off x="2566737" y="3625515"/>
            <a:ext cx="6609347" cy="221381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06B89-A4B9-43AF-AECA-E58B0DE82C3C}"/>
              </a:ext>
            </a:extLst>
          </p:cNvPr>
          <p:cNvSpPr/>
          <p:nvPr/>
        </p:nvSpPr>
        <p:spPr>
          <a:xfrm>
            <a:off x="773694" y="4335108"/>
            <a:ext cx="1263652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点击相应子学科，</a:t>
            </a:r>
            <a:endParaRPr lang="en-US" altLang="zh-CN" sz="11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进入其主页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17EC2A-9CC6-4A93-85B5-27CD0E1AF5F3}"/>
              </a:ext>
            </a:extLst>
          </p:cNvPr>
          <p:cNvCxnSpPr>
            <a:cxnSpLocks/>
          </p:cNvCxnSpPr>
          <p:nvPr/>
        </p:nvCxnSpPr>
        <p:spPr>
          <a:xfrm flipH="1" flipV="1">
            <a:off x="2082350" y="4623706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0776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7B7877-0929-4492-B8F7-E0BFCE859BF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9409" y="1135637"/>
            <a:ext cx="10890504" cy="49908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8678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内容发现与获取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利用学科推荐了解高影响力及最新研究进展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2/2</a:t>
            </a:r>
            <a:endParaRPr lang="zh-CN" altLang="en-US" sz="28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C91E5-94EB-4325-B6F4-E1211F689819}"/>
              </a:ext>
            </a:extLst>
          </p:cNvPr>
          <p:cNvSpPr/>
          <p:nvPr/>
        </p:nvSpPr>
        <p:spPr>
          <a:xfrm>
            <a:off x="2245896" y="2919662"/>
            <a:ext cx="4684294" cy="15400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9806B89-A4B9-43AF-AECA-E58B0DE82C3C}"/>
              </a:ext>
            </a:extLst>
          </p:cNvPr>
          <p:cNvSpPr/>
          <p:nvPr/>
        </p:nvSpPr>
        <p:spPr>
          <a:xfrm>
            <a:off x="709524" y="3292373"/>
            <a:ext cx="1039064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查看该学科下相关专题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17EC2A-9CC6-4A93-85B5-27CD0E1AF5F3}"/>
              </a:ext>
            </a:extLst>
          </p:cNvPr>
          <p:cNvCxnSpPr>
            <a:cxnSpLocks/>
          </p:cNvCxnSpPr>
          <p:nvPr/>
        </p:nvCxnSpPr>
        <p:spPr>
          <a:xfrm flipH="1" flipV="1">
            <a:off x="1761508" y="3613055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667B1A85-8F76-4961-95A7-748334256DD2}"/>
              </a:ext>
            </a:extLst>
          </p:cNvPr>
          <p:cNvSpPr/>
          <p:nvPr/>
        </p:nvSpPr>
        <p:spPr>
          <a:xfrm>
            <a:off x="2253918" y="4547936"/>
            <a:ext cx="5927556" cy="1578517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07E74D-4BE6-4F15-8AA7-A9EBB0A5E4F8}"/>
              </a:ext>
            </a:extLst>
          </p:cNvPr>
          <p:cNvSpPr/>
          <p:nvPr/>
        </p:nvSpPr>
        <p:spPr>
          <a:xfrm>
            <a:off x="8771358" y="5073013"/>
            <a:ext cx="2827083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查看该学科下高影响力文章（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Most Cited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及最新出版的文章（</a:t>
            </a:r>
            <a:r>
              <a:rPr lang="en-US" altLang="zh-CN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Most Recent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DE867A1-A1FC-4233-A6AE-F3AD32C9933D}"/>
              </a:ext>
            </a:extLst>
          </p:cNvPr>
          <p:cNvCxnSpPr>
            <a:cxnSpLocks/>
          </p:cNvCxnSpPr>
          <p:nvPr/>
        </p:nvCxnSpPr>
        <p:spPr>
          <a:xfrm flipV="1">
            <a:off x="8181474" y="5358155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0308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内容发现与获取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利用检索发现所需内容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1/4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6905E2-234E-41F1-94BB-AFF56325679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1056437"/>
            <a:ext cx="10890504" cy="49987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23BD028-4008-4112-90A8-DEBA93C2328C}"/>
              </a:ext>
            </a:extLst>
          </p:cNvPr>
          <p:cNvSpPr/>
          <p:nvPr/>
        </p:nvSpPr>
        <p:spPr>
          <a:xfrm>
            <a:off x="3850104" y="3029353"/>
            <a:ext cx="5670889" cy="78866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BA99BC3-A59E-4A16-B1C3-CC414BF361F8}"/>
              </a:ext>
            </a:extLst>
          </p:cNvPr>
          <p:cNvCxnSpPr>
            <a:cxnSpLocks/>
          </p:cNvCxnSpPr>
          <p:nvPr/>
        </p:nvCxnSpPr>
        <p:spPr>
          <a:xfrm flipH="1" flipV="1">
            <a:off x="3373740" y="3357846"/>
            <a:ext cx="45720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9389A18-783A-4715-B7FD-6D68CC034251}"/>
              </a:ext>
            </a:extLst>
          </p:cNvPr>
          <p:cNvSpPr/>
          <p:nvPr/>
        </p:nvSpPr>
        <p:spPr>
          <a:xfrm>
            <a:off x="1972506" y="3166910"/>
            <a:ext cx="163718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</a:rPr>
              <a:t>一般检索与高级检索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3098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内容发现与获取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利用检索发现所需内容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2/4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050" name="Picture 2" descr="C:\Users\zfu\AppData\Local\Temp\SNAGHTML40b4667.PNG">
            <a:extLst>
              <a:ext uri="{FF2B5EF4-FFF2-40B4-BE49-F238E27FC236}">
                <a16:creationId xmlns:a16="http://schemas.microsoft.com/office/drawing/2014/main" id="{E9D9CC3A-3753-47F0-902E-BA9F8987E5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169"/>
          <a:stretch/>
        </p:blipFill>
        <p:spPr bwMode="auto">
          <a:xfrm>
            <a:off x="1301496" y="1027705"/>
            <a:ext cx="10890504" cy="5141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3AEDE4-52B6-406D-88DF-4F86E55601E8}"/>
              </a:ext>
            </a:extLst>
          </p:cNvPr>
          <p:cNvSpPr/>
          <p:nvPr/>
        </p:nvSpPr>
        <p:spPr>
          <a:xfrm>
            <a:off x="2613435" y="2169264"/>
            <a:ext cx="1139699" cy="15156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4C546-57C8-4FF9-99BC-56192C370229}"/>
              </a:ext>
            </a:extLst>
          </p:cNvPr>
          <p:cNvSpPr/>
          <p:nvPr/>
        </p:nvSpPr>
        <p:spPr>
          <a:xfrm>
            <a:off x="2835031" y="1142377"/>
            <a:ext cx="2124890" cy="332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06851F-7EAE-4E4F-B89D-B67D5A6DA1C1}"/>
              </a:ext>
            </a:extLst>
          </p:cNvPr>
          <p:cNvSpPr/>
          <p:nvPr/>
        </p:nvSpPr>
        <p:spPr>
          <a:xfrm>
            <a:off x="1492415" y="1108406"/>
            <a:ext cx="1274375" cy="31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高级检索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2FAE06-E8D8-49E3-8D8C-4D59B0BE10E8}"/>
              </a:ext>
            </a:extLst>
          </p:cNvPr>
          <p:cNvSpPr/>
          <p:nvPr/>
        </p:nvSpPr>
        <p:spPr>
          <a:xfrm>
            <a:off x="5618977" y="1128679"/>
            <a:ext cx="2124890" cy="332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6B1343-D97B-486A-8950-620525E0C159}"/>
              </a:ext>
            </a:extLst>
          </p:cNvPr>
          <p:cNvSpPr/>
          <p:nvPr/>
        </p:nvSpPr>
        <p:spPr>
          <a:xfrm>
            <a:off x="8358022" y="1115031"/>
            <a:ext cx="1274375" cy="31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引文检索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E8CDDC-096D-4D1E-8D77-E23AE1C6819D}"/>
              </a:ext>
            </a:extLst>
          </p:cNvPr>
          <p:cNvSpPr/>
          <p:nvPr/>
        </p:nvSpPr>
        <p:spPr>
          <a:xfrm>
            <a:off x="8072746" y="1784672"/>
            <a:ext cx="1005840" cy="332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0FDD89-7B09-4F7F-8A0B-432B4A3D2D62}"/>
              </a:ext>
            </a:extLst>
          </p:cNvPr>
          <p:cNvSpPr/>
          <p:nvPr/>
        </p:nvSpPr>
        <p:spPr>
          <a:xfrm>
            <a:off x="9400547" y="1755425"/>
            <a:ext cx="1274375" cy="31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检索技巧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802E49-37E3-4C07-B44B-BEB857F5CB6A}"/>
              </a:ext>
            </a:extLst>
          </p:cNvPr>
          <p:cNvSpPr/>
          <p:nvPr/>
        </p:nvSpPr>
        <p:spPr>
          <a:xfrm>
            <a:off x="2613435" y="3987948"/>
            <a:ext cx="5212080" cy="332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CDF9D5A-184F-4DC0-B46C-458EB45FFDF0}"/>
              </a:ext>
            </a:extLst>
          </p:cNvPr>
          <p:cNvSpPr/>
          <p:nvPr/>
        </p:nvSpPr>
        <p:spPr>
          <a:xfrm>
            <a:off x="1492568" y="3960652"/>
            <a:ext cx="950382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限定期刊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DA23C33-B5D2-4BE6-A2BC-515647CCA91D}"/>
              </a:ext>
            </a:extLst>
          </p:cNvPr>
          <p:cNvSpPr/>
          <p:nvPr/>
        </p:nvSpPr>
        <p:spPr>
          <a:xfrm>
            <a:off x="245663" y="2797067"/>
            <a:ext cx="2224586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对关键词出现的范围进行限定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61121A1-D267-49F2-8C7E-6DFF92AAF941}"/>
              </a:ext>
            </a:extLst>
          </p:cNvPr>
          <p:cNvSpPr/>
          <p:nvPr/>
        </p:nvSpPr>
        <p:spPr>
          <a:xfrm>
            <a:off x="7504586" y="3228640"/>
            <a:ext cx="445680" cy="33219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9232EFA-CBD1-4D07-8358-C7D7AC4E5852}"/>
              </a:ext>
            </a:extLst>
          </p:cNvPr>
          <p:cNvSpPr/>
          <p:nvPr/>
        </p:nvSpPr>
        <p:spPr>
          <a:xfrm>
            <a:off x="8054456" y="3213675"/>
            <a:ext cx="3647262" cy="5702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可增添至七个检索框，每个检索框中可使用布尔运算符“</a:t>
            </a:r>
            <a:r>
              <a:rPr lang="en-US" altLang="zh-CN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AND, OR, NOT</a:t>
            </a: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”进行连接；支持通配符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8BE2B178-D935-4C70-87BA-19C490AAD83C}"/>
              </a:ext>
            </a:extLst>
          </p:cNvPr>
          <p:cNvCxnSpPr>
            <a:cxnSpLocks/>
          </p:cNvCxnSpPr>
          <p:nvPr/>
        </p:nvCxnSpPr>
        <p:spPr>
          <a:xfrm flipH="1" flipV="1">
            <a:off x="2216163" y="4143775"/>
            <a:ext cx="36576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26EE87B-61F5-4008-AC47-5BC37956BD2D}"/>
              </a:ext>
            </a:extLst>
          </p:cNvPr>
          <p:cNvCxnSpPr>
            <a:cxnSpLocks/>
          </p:cNvCxnSpPr>
          <p:nvPr/>
        </p:nvCxnSpPr>
        <p:spPr>
          <a:xfrm flipH="1" flipV="1">
            <a:off x="2245731" y="2985989"/>
            <a:ext cx="36576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4DD3A87-2B5D-4377-BC50-C30A2174FA77}"/>
              </a:ext>
            </a:extLst>
          </p:cNvPr>
          <p:cNvCxnSpPr>
            <a:cxnSpLocks/>
          </p:cNvCxnSpPr>
          <p:nvPr/>
        </p:nvCxnSpPr>
        <p:spPr>
          <a:xfrm flipH="1" flipV="1">
            <a:off x="2204787" y="1307309"/>
            <a:ext cx="64008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D77B944-924E-4AAE-9DDD-75DEF192BF44}"/>
              </a:ext>
            </a:extLst>
          </p:cNvPr>
          <p:cNvCxnSpPr>
            <a:cxnSpLocks/>
          </p:cNvCxnSpPr>
          <p:nvPr/>
        </p:nvCxnSpPr>
        <p:spPr>
          <a:xfrm flipV="1">
            <a:off x="7734416" y="1295936"/>
            <a:ext cx="64008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2486D7BA-D4A4-460F-B603-45BE7B754F0B}"/>
              </a:ext>
            </a:extLst>
          </p:cNvPr>
          <p:cNvSpPr/>
          <p:nvPr/>
        </p:nvSpPr>
        <p:spPr>
          <a:xfrm>
            <a:off x="2602060" y="4495192"/>
            <a:ext cx="5212080" cy="162142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18AD126-A0DD-4064-A728-8C1E586F56F3}"/>
              </a:ext>
            </a:extLst>
          </p:cNvPr>
          <p:cNvSpPr/>
          <p:nvPr/>
        </p:nvSpPr>
        <p:spPr>
          <a:xfrm>
            <a:off x="1262824" y="4467896"/>
            <a:ext cx="1168751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限</a:t>
            </a: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定出版时间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FC7AC30-6A7D-4CE2-B30F-4D51A19E9B0F}"/>
              </a:ext>
            </a:extLst>
          </p:cNvPr>
          <p:cNvCxnSpPr>
            <a:cxnSpLocks/>
          </p:cNvCxnSpPr>
          <p:nvPr/>
        </p:nvCxnSpPr>
        <p:spPr>
          <a:xfrm flipH="1" flipV="1">
            <a:off x="2204788" y="4651019"/>
            <a:ext cx="36576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A4F0B90-B6E6-45EB-AD07-BD0589A0F5DB}"/>
              </a:ext>
            </a:extLst>
          </p:cNvPr>
          <p:cNvCxnSpPr>
            <a:cxnSpLocks/>
          </p:cNvCxnSpPr>
          <p:nvPr/>
        </p:nvCxnSpPr>
        <p:spPr>
          <a:xfrm flipV="1">
            <a:off x="9064558" y="1943924"/>
            <a:ext cx="365760" cy="0"/>
          </a:xfrm>
          <a:prstGeom prst="straightConnector1">
            <a:avLst/>
          </a:prstGeom>
          <a:ln w="254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7665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内容发现与获取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利用检索发现所需内容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3/4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5BDA6E-9DEF-4FEE-9CB7-A84204D42A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1496" y="992965"/>
            <a:ext cx="10890504" cy="50625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1CA52DE-EE39-4D7E-B3CA-5380574EB321}"/>
              </a:ext>
            </a:extLst>
          </p:cNvPr>
          <p:cNvSpPr/>
          <p:nvPr/>
        </p:nvSpPr>
        <p:spPr>
          <a:xfrm>
            <a:off x="4609651" y="1743752"/>
            <a:ext cx="3810449" cy="39335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30DFF77-B5A6-4496-A3E2-68817180F510}"/>
              </a:ext>
            </a:extLst>
          </p:cNvPr>
          <p:cNvSpPr/>
          <p:nvPr/>
        </p:nvSpPr>
        <p:spPr>
          <a:xfrm>
            <a:off x="8427544" y="1758791"/>
            <a:ext cx="1097456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检索</a:t>
            </a:r>
            <a:r>
              <a:rPr lang="zh-CN" altLang="en-US" sz="11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结果</a:t>
            </a: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数量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D7F5B32-61C0-4FFB-B5CA-01A32B7C9D50}"/>
              </a:ext>
            </a:extLst>
          </p:cNvPr>
          <p:cNvSpPr/>
          <p:nvPr/>
        </p:nvSpPr>
        <p:spPr>
          <a:xfrm>
            <a:off x="4609652" y="2183181"/>
            <a:ext cx="2124890" cy="249018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269A04-9F9A-416E-9352-4EBD5BA50E0F}"/>
              </a:ext>
            </a:extLst>
          </p:cNvPr>
          <p:cNvSpPr/>
          <p:nvPr/>
        </p:nvSpPr>
        <p:spPr>
          <a:xfrm>
            <a:off x="6734542" y="2128281"/>
            <a:ext cx="1571258" cy="31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保存检索条件与订阅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6F3035-51F6-41F2-8CB9-58DB794D72F5}"/>
              </a:ext>
            </a:extLst>
          </p:cNvPr>
          <p:cNvSpPr/>
          <p:nvPr/>
        </p:nvSpPr>
        <p:spPr>
          <a:xfrm>
            <a:off x="4700456" y="3151254"/>
            <a:ext cx="1538419" cy="396466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C3C49BD-312D-4226-A723-9744AA76CFFD}"/>
              </a:ext>
            </a:extLst>
          </p:cNvPr>
          <p:cNvSpPr/>
          <p:nvPr/>
        </p:nvSpPr>
        <p:spPr>
          <a:xfrm>
            <a:off x="6257056" y="3184076"/>
            <a:ext cx="1373337" cy="3196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优化检索条件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5F726EB-7838-4527-BAA3-1BA5A17D4C9D}"/>
              </a:ext>
            </a:extLst>
          </p:cNvPr>
          <p:cNvSpPr/>
          <p:nvPr/>
        </p:nvSpPr>
        <p:spPr>
          <a:xfrm>
            <a:off x="8991558" y="3067008"/>
            <a:ext cx="1695492" cy="46063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B60B707-3DEB-4322-925E-6EA0946C88FF}"/>
              </a:ext>
            </a:extLst>
          </p:cNvPr>
          <p:cNvSpPr/>
          <p:nvPr/>
        </p:nvSpPr>
        <p:spPr>
          <a:xfrm>
            <a:off x="8918570" y="3531294"/>
            <a:ext cx="1896641" cy="5702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可以按照相关性，出版物或出版日期进行排列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A8757F-15EB-4EEB-B002-087AE6293E5D}"/>
              </a:ext>
            </a:extLst>
          </p:cNvPr>
          <p:cNvSpPr/>
          <p:nvPr/>
        </p:nvSpPr>
        <p:spPr>
          <a:xfrm>
            <a:off x="2353684" y="3179829"/>
            <a:ext cx="2255967" cy="2875705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33BB095-25EA-4078-A46F-7B54974438CE}"/>
              </a:ext>
            </a:extLst>
          </p:cNvPr>
          <p:cNvSpPr/>
          <p:nvPr/>
        </p:nvSpPr>
        <p:spPr>
          <a:xfrm>
            <a:off x="2252531" y="2798944"/>
            <a:ext cx="2210936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按照条件对检索结果进行筛选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4765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4CA4289-E375-4D73-953F-BB8404D4CF74}"/>
              </a:ext>
            </a:extLst>
          </p:cNvPr>
          <p:cNvSpPr/>
          <p:nvPr/>
        </p:nvSpPr>
        <p:spPr>
          <a:xfrm>
            <a:off x="1031918" y="340713"/>
            <a:ext cx="6370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内容发现与获取</a:t>
            </a:r>
            <a:r>
              <a:rPr lang="en-US" altLang="zh-CN" sz="28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----</a:t>
            </a:r>
            <a:r>
              <a:rPr lang="zh-CN" altLang="en-US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利用检索发现所需内容 </a:t>
            </a:r>
            <a:r>
              <a:rPr lang="en-US" altLang="zh-CN" sz="2000" dirty="0">
                <a:solidFill>
                  <a:srgbClr val="414246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Open Sans Regular" charset="0"/>
              </a:rPr>
              <a:t>4/4</a:t>
            </a:r>
            <a:endParaRPr lang="zh-CN" altLang="en-US" sz="2000" dirty="0">
              <a:solidFill>
                <a:srgbClr val="4142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Open Sans Regular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1D7ECA-D7C1-4217-8FA4-F18C81D26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193" y="1061704"/>
            <a:ext cx="2676190" cy="47333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D6573-7053-41E0-81D4-CF39B9D11D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766" y="1042654"/>
            <a:ext cx="2771429" cy="380952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6D20B3B-1E8D-4879-8730-9B6ACECF9D95}"/>
              </a:ext>
            </a:extLst>
          </p:cNvPr>
          <p:cNvSpPr/>
          <p:nvPr/>
        </p:nvSpPr>
        <p:spPr>
          <a:xfrm>
            <a:off x="4805095" y="1538050"/>
            <a:ext cx="2346772" cy="387394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F7B38B8-F83D-4825-9E63-6F22EEFCB551}"/>
              </a:ext>
            </a:extLst>
          </p:cNvPr>
          <p:cNvSpPr/>
          <p:nvPr/>
        </p:nvSpPr>
        <p:spPr>
          <a:xfrm>
            <a:off x="5801551" y="1894027"/>
            <a:ext cx="2472032" cy="316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一键式查阅所有相关开放获取内容</a:t>
            </a:r>
            <a:endParaRPr lang="en-US" sz="11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5EB204-4D5E-44A7-88D1-E098DB886A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193"/>
          <a:stretch/>
        </p:blipFill>
        <p:spPr>
          <a:xfrm>
            <a:off x="8475159" y="966454"/>
            <a:ext cx="2819048" cy="509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9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Wiley-corporate-6192017-teal-Mac">
  <a:themeElements>
    <a:clrScheme name="WIley Research Colors">
      <a:dk1>
        <a:srgbClr val="000000"/>
      </a:dk1>
      <a:lt1>
        <a:srgbClr val="FFFFFF"/>
      </a:lt1>
      <a:dk2>
        <a:srgbClr val="414146"/>
      </a:dk2>
      <a:lt2>
        <a:srgbClr val="D8D9DA"/>
      </a:lt2>
      <a:accent1>
        <a:srgbClr val="005174"/>
      </a:accent1>
      <a:accent2>
        <a:srgbClr val="06A362"/>
      </a:accent2>
      <a:accent3>
        <a:srgbClr val="00E788"/>
      </a:accent3>
      <a:accent4>
        <a:srgbClr val="FFAF05"/>
      </a:accent4>
      <a:accent5>
        <a:srgbClr val="414145"/>
      </a:accent5>
      <a:accent6>
        <a:srgbClr val="000000"/>
      </a:accent6>
      <a:hlink>
        <a:srgbClr val="FFD905"/>
      </a:hlink>
      <a:folHlink>
        <a:srgbClr val="EFEFF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" id="{7C0D279C-CE26-FE42-BC66-6012F351397B}" vid="{52857A85-C30F-BB49-82A0-8A3D9E6605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6E9ED4F79C7649821EE9E8B49BED92" ma:contentTypeVersion="8" ma:contentTypeDescription="Create a new document." ma:contentTypeScope="" ma:versionID="b8157812c1325c6a734b1e27d0e273cc">
  <xsd:schema xmlns:xsd="http://www.w3.org/2001/XMLSchema" xmlns:xs="http://www.w3.org/2001/XMLSchema" xmlns:p="http://schemas.microsoft.com/office/2006/metadata/properties" xmlns:ns2="5ec1e6e8-2863-4018-88e6-281391c2438f" xmlns:ns3="57bcd41f-9bec-4797-8b7e-fa5e4a2c47e6" targetNamespace="http://schemas.microsoft.com/office/2006/metadata/properties" ma:root="true" ma:fieldsID="c2bc5e64178cf14b27bf1572bd09fdad" ns2:_="" ns3:_="">
    <xsd:import namespace="5ec1e6e8-2863-4018-88e6-281391c2438f"/>
    <xsd:import namespace="57bcd41f-9bec-4797-8b7e-fa5e4a2c47e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c1e6e8-2863-4018-88e6-281391c24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Description0" ma:index="15" nillable="true" ma:displayName="Description" ma:format="Dropdown" ma:internalName="Description0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bcd41f-9bec-4797-8b7e-fa5e4a2c47e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5ec1e6e8-2863-4018-88e6-281391c2438f" xsi:nil="true"/>
    <SharedWithUsers xmlns="57bcd41f-9bec-4797-8b7e-fa5e4a2c47e6">
      <UserInfo>
        <DisplayName>Mayne, Claire</DisplayName>
        <AccountId>341</AccountId>
        <AccountType/>
      </UserInfo>
      <UserInfo>
        <DisplayName>Deluise, William</DisplayName>
        <AccountId>70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327106A-F93F-41DC-8B72-8E2BABFF951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F63AE8A-F438-4C03-9D72-7C677C2562C9}">
  <ds:schemaRefs>
    <ds:schemaRef ds:uri="57bcd41f-9bec-4797-8b7e-fa5e4a2c47e6"/>
    <ds:schemaRef ds:uri="5ec1e6e8-2863-4018-88e6-281391c2438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EF3BBC75-2C4D-4956-AEE4-806ACE4B6A7B}">
  <ds:schemaRefs>
    <ds:schemaRef ds:uri="http://schemas.microsoft.com/office/infopath/2007/PartnerControls"/>
    <ds:schemaRef ds:uri="http://purl.org/dc/elements/1.1/"/>
    <ds:schemaRef ds:uri="http://purl.org/dc/dcmitype/"/>
    <ds:schemaRef ds:uri="5ec1e6e8-2863-4018-88e6-281391c2438f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schemas.openxmlformats.org/package/2006/metadata/core-properties"/>
    <ds:schemaRef ds:uri="57bcd41f-9bec-4797-8b7e-fa5e4a2c47e6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0</TotalTime>
  <Words>1143</Words>
  <Application>Microsoft Office PowerPoint</Application>
  <PresentationFormat>Widescreen</PresentationFormat>
  <Paragraphs>93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Microsoft YaHei</vt:lpstr>
      <vt:lpstr>Open Sans</vt:lpstr>
      <vt:lpstr>Open Sans Light</vt:lpstr>
      <vt:lpstr>Open Sans Regular</vt:lpstr>
      <vt:lpstr>Source Serif Pro</vt:lpstr>
      <vt:lpstr>Arial</vt:lpstr>
      <vt:lpstr>Calibri</vt:lpstr>
      <vt:lpstr>Franklin Gothic Book</vt:lpstr>
      <vt:lpstr>Source Sans Pro</vt:lpstr>
      <vt:lpstr>Wiley-corporate-6192017-teal-Mac</vt:lpstr>
      <vt:lpstr>Wiley Online Library电子资源使用技巧与科研进展追踪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</cp:revision>
  <dcterms:created xsi:type="dcterms:W3CDTF">2017-11-01T13:02:07Z</dcterms:created>
  <dcterms:modified xsi:type="dcterms:W3CDTF">2020-06-10T07:42:40Z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0x010100076E9ED4F79C7649821EE9E8B49BED92</vt:lpwstr>
  </property>
  <property fmtid="{D5CDD505-2E9C-101B-9397-08002B2CF9AE}" pid="3" name="AuthorIds_UIVersion_15360">
    <vt:lpwstr>73</vt:lpwstr>
  </property>
  <property fmtid="{D5CDD505-2E9C-101B-9397-08002B2CF9AE}" pid="4" name="AuthorIds_UIVersion_15872">
    <vt:lpwstr>73</vt:lpwstr>
  </property>
</Properties>
</file>